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06" r:id="rId4"/>
  </p:sldMasterIdLst>
  <p:notesMasterIdLst>
    <p:notesMasterId r:id="rId42"/>
  </p:notesMasterIdLst>
  <p:handoutMasterIdLst>
    <p:handoutMasterId r:id="rId43"/>
  </p:handoutMasterIdLst>
  <p:sldIdLst>
    <p:sldId id="256" r:id="rId5"/>
    <p:sldId id="517" r:id="rId6"/>
    <p:sldId id="519" r:id="rId7"/>
    <p:sldId id="518" r:id="rId8"/>
    <p:sldId id="521" r:id="rId9"/>
    <p:sldId id="522" r:id="rId10"/>
    <p:sldId id="523" r:id="rId11"/>
    <p:sldId id="546" r:id="rId12"/>
    <p:sldId id="547" r:id="rId13"/>
    <p:sldId id="548" r:id="rId14"/>
    <p:sldId id="550" r:id="rId15"/>
    <p:sldId id="551" r:id="rId16"/>
    <p:sldId id="552" r:id="rId17"/>
    <p:sldId id="553" r:id="rId18"/>
    <p:sldId id="555" r:id="rId19"/>
    <p:sldId id="554" r:id="rId20"/>
    <p:sldId id="556" r:id="rId21"/>
    <p:sldId id="557" r:id="rId22"/>
    <p:sldId id="559" r:id="rId23"/>
    <p:sldId id="560" r:id="rId24"/>
    <p:sldId id="558" r:id="rId25"/>
    <p:sldId id="561" r:id="rId26"/>
    <p:sldId id="562" r:id="rId27"/>
    <p:sldId id="563" r:id="rId28"/>
    <p:sldId id="564" r:id="rId29"/>
    <p:sldId id="565" r:id="rId30"/>
    <p:sldId id="566" r:id="rId31"/>
    <p:sldId id="567" r:id="rId32"/>
    <p:sldId id="568" r:id="rId33"/>
    <p:sldId id="569" r:id="rId34"/>
    <p:sldId id="571" r:id="rId35"/>
    <p:sldId id="574" r:id="rId36"/>
    <p:sldId id="573" r:id="rId37"/>
    <p:sldId id="572" r:id="rId38"/>
    <p:sldId id="575" r:id="rId39"/>
    <p:sldId id="576" r:id="rId40"/>
    <p:sldId id="577" r:id="rId41"/>
  </p:sldIdLst>
  <p:sldSz cx="9144000" cy="6858000" type="screen4x3"/>
  <p:notesSz cx="9928225" cy="6797675"/>
  <p:custDataLst>
    <p:tags r:id="rId44"/>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0"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7575"/>
    <a:srgbClr val="F53939"/>
    <a:srgbClr val="FF8181"/>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59" autoAdjust="0"/>
    <p:restoredTop sz="94646" autoAdjust="0"/>
  </p:normalViewPr>
  <p:slideViewPr>
    <p:cSldViewPr>
      <p:cViewPr varScale="1">
        <p:scale>
          <a:sx n="74" d="100"/>
          <a:sy n="74" d="100"/>
        </p:scale>
        <p:origin x="1428"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588214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4179891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9443022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7678520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22099952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3555649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3092907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8168127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8271838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630342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825272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3569219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4392799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7166889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3916772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18347367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20371321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3978565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4679771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17459368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1174220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5084377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793345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4824456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40430762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31318976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6264044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2222707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31418087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30538582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293504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08798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281862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207291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07495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463858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1.xml"/><Relationship Id="rId7" Type="http://schemas.openxmlformats.org/officeDocument/2006/relationships/image" Target="../media/image2.jpeg"/><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29.xml"/><Relationship Id="rId5" Type="http://schemas.openxmlformats.org/officeDocument/2006/relationships/slide" Target="../slides/slide23.xml"/><Relationship Id="rId4" Type="http://schemas.openxmlformats.org/officeDocument/2006/relationships/slide" Target="../slides/slide2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382054" cy="615053"/>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094653" y="659677"/>
            <a:ext cx="158417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11.1 –</a:t>
            </a:r>
            <a:r>
              <a:rPr lang="en-GB" sz="1100" b="1" baseline="0" dirty="0" smtClean="0">
                <a:latin typeface="Arial" panose="020B0604020202020204" pitchFamily="34" charset="0"/>
                <a:cs typeface="Arial" panose="020B0604020202020204" pitchFamily="34" charset="0"/>
              </a:rPr>
              <a:t> Economic Cycle</a:t>
            </a:r>
            <a:endParaRPr lang="en-GB" sz="110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02159" y="659677"/>
            <a:ext cx="839212"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45720" rIns="45720" rtlCol="0" anchor="ctr"/>
          <a:lstStyle/>
          <a:p>
            <a:pPr algn="ctr"/>
            <a:r>
              <a:rPr lang="en-GB" sz="1100" b="1" dirty="0" smtClean="0">
                <a:latin typeface="Arial" panose="020B0604020202020204" pitchFamily="34" charset="0"/>
                <a:cs typeface="Arial" panose="020B0604020202020204" pitchFamily="34" charset="0"/>
              </a:rPr>
              <a:t>Questions</a:t>
            </a:r>
            <a:endParaRPr lang="en-GB" sz="1100"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2732110" y="659677"/>
            <a:ext cx="145042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11.2 –</a:t>
            </a:r>
            <a:r>
              <a:rPr lang="en-GB" sz="1100" b="1" baseline="0" dirty="0" smtClean="0">
                <a:latin typeface="Arial" panose="020B0604020202020204" pitchFamily="34" charset="0"/>
                <a:cs typeface="Arial" panose="020B0604020202020204" pitchFamily="34" charset="0"/>
              </a:rPr>
              <a:t> </a:t>
            </a:r>
            <a:r>
              <a:rPr lang="en-GB" sz="1100" b="1" dirty="0" smtClean="0">
                <a:latin typeface="Arial" panose="020B0604020202020204" pitchFamily="34" charset="0"/>
                <a:cs typeface="Arial" panose="020B0604020202020204" pitchFamily="34" charset="0"/>
              </a:rPr>
              <a:t>Globalisation</a:t>
            </a:r>
            <a:endParaRPr lang="en-GB" sz="1100" b="1" dirty="0">
              <a:latin typeface="Arial" panose="020B0604020202020204" pitchFamily="34" charset="0"/>
              <a:cs typeface="Arial" panose="020B0604020202020204" pitchFamily="34" charset="0"/>
            </a:endParaRPr>
          </a:p>
        </p:txBody>
      </p:sp>
      <p:sp>
        <p:nvSpPr>
          <p:cNvPr id="8" name="Round Same Side Corner Rectangle 7">
            <a:hlinkClick r:id="rId5" action="ppaction://hlinksldjump"/>
          </p:cNvPr>
          <p:cNvSpPr/>
          <p:nvPr userDrawn="1"/>
        </p:nvSpPr>
        <p:spPr>
          <a:xfrm>
            <a:off x="4235815" y="659677"/>
            <a:ext cx="165105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11.3 – Exchange Rates</a:t>
            </a:r>
            <a:endParaRPr lang="en-GB" sz="1100" b="1" dirty="0">
              <a:latin typeface="Arial" panose="020B0604020202020204" pitchFamily="34" charset="0"/>
              <a:cs typeface="Arial" panose="020B0604020202020204" pitchFamily="34" charset="0"/>
            </a:endParaRPr>
          </a:p>
        </p:txBody>
      </p:sp>
      <p:sp>
        <p:nvSpPr>
          <p:cNvPr id="9" name="Round Same Side Corner Rectangle 8">
            <a:hlinkClick r:id="rId6" action="ppaction://hlinksldjump"/>
          </p:cNvPr>
          <p:cNvSpPr/>
          <p:nvPr userDrawn="1"/>
        </p:nvSpPr>
        <p:spPr>
          <a:xfrm>
            <a:off x="5940152" y="659677"/>
            <a:ext cx="108011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11.4 –</a:t>
            </a:r>
            <a:r>
              <a:rPr lang="en-GB" sz="1100" b="1" baseline="0" dirty="0" smtClean="0">
                <a:latin typeface="Arial" panose="020B0604020202020204" pitchFamily="34" charset="0"/>
                <a:cs typeface="Arial" panose="020B0604020202020204" pitchFamily="34" charset="0"/>
              </a:rPr>
              <a:t> Inflation</a:t>
            </a:r>
            <a:endParaRPr lang="en-GB" sz="11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1016867"/>
            <a:ext cx="8787383" cy="5724501"/>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72400" y="51788"/>
            <a:ext cx="936104" cy="899050"/>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13" Type="http://schemas.openxmlformats.org/officeDocument/2006/relationships/image" Target="../media/image23.png"/><Relationship Id="rId3" Type="http://schemas.microsoft.com/office/2007/relationships/media" Target="../media/media2.mp4"/><Relationship Id="rId7" Type="http://schemas.openxmlformats.org/officeDocument/2006/relationships/slideLayout" Target="../slideLayouts/slideLayout2.xml"/><Relationship Id="rId12" Type="http://schemas.openxmlformats.org/officeDocument/2006/relationships/hyperlink" Target="Resources/11%20-%202c%20-%20Egypt%20removes%20petrol%20price%20subsidies.mp4"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hyperlink" Target="Resources/11%20-%202b%20-%20Fury%20over%20devaluation%20of%20currency.mp4" TargetMode="External"/><Relationship Id="rId5" Type="http://schemas.microsoft.com/office/2007/relationships/media" Target="../media/media3.mp4"/><Relationship Id="rId10" Type="http://schemas.openxmlformats.org/officeDocument/2006/relationships/image" Target="../media/image22.png"/><Relationship Id="rId4" Type="http://schemas.openxmlformats.org/officeDocument/2006/relationships/video" Target="../media/media2.mp4"/><Relationship Id="rId9" Type="http://schemas.openxmlformats.org/officeDocument/2006/relationships/hyperlink" Target="Resources/11%20-%202a%20-%20Egyptian%20pound%20to%20be%20devalued.mp4" TargetMode="External"/><Relationship Id="rId1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hyperlink" Target="https://www.youtube.com/watch?v=5SnR-e0S6Ic" TargetMode="External"/><Relationship Id="rId7"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6.gif"/><Relationship Id="rId5" Type="http://schemas.openxmlformats.org/officeDocument/2006/relationships/image" Target="../media/image25.png"/><Relationship Id="rId4" Type="http://schemas.openxmlformats.org/officeDocument/2006/relationships/hyperlink" Target="https://www.youtube.com/watch?v=s_iwrt7D5OA"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youtube.com/watch?v=5SnR-e0S6Ic"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6.gif"/><Relationship Id="rId5" Type="http://schemas.openxmlformats.org/officeDocument/2006/relationships/image" Target="../media/image25.png"/><Relationship Id="rId4" Type="http://schemas.openxmlformats.org/officeDocument/2006/relationships/hyperlink" Target="https://www.youtube.com/watch?v=s_iwrt7D5OA"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png"/><Relationship Id="rId4" Type="http://schemas.openxmlformats.org/officeDocument/2006/relationships/image" Target="../media/image35.gif"/></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png"/><Relationship Id="rId4" Type="http://schemas.openxmlformats.org/officeDocument/2006/relationships/image" Target="../media/image35.gi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Resources/Chapter%2011%20-%20Exam%20Questions.docx"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Resources/Chapter%2011%20-%20Exam%20Questions.docx"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Resources/Chapter%2011%20-%20Exam%20Questions.docx"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Resources/Chapter%2011%20-%20Exam%20Questions.docx"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394228"/>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spcAft>
                <a:spcPts val="400"/>
              </a:spcAft>
            </a:pPr>
            <a:r>
              <a:rPr lang="en-GB"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 – Developing New Business Ideas</a:t>
            </a:r>
          </a:p>
          <a:p>
            <a:pPr>
              <a:spcAft>
                <a:spcPts val="400"/>
              </a:spcAft>
            </a:pP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Chapter 11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Looking at the Economy</a:t>
            </a:r>
            <a:endParaRPr lang="en-GB"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691680"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Business </a:t>
            </a:r>
            <a:r>
              <a:rPr lang="en-GB" sz="3200" b="1" dirty="0" err="1" smtClean="0">
                <a:solidFill>
                  <a:schemeClr val="tx1">
                    <a:lumMod val="50000"/>
                    <a:lumOff val="50000"/>
                  </a:schemeClr>
                </a:solidFill>
              </a:rPr>
              <a:t>EdExcel</a:t>
            </a:r>
            <a:endParaRPr lang="en-GB" sz="3200" b="1" dirty="0" smtClean="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328239"/>
            <a:ext cx="1656184" cy="1590627"/>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480720" cy="5559984"/>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090" dirty="0"/>
              <a:t>The business environment is quite dynamic. Things are always happening - demand changes, costs and prices change. Governments change too - and not just at election time. New policies may be introduced. Change is normal. Businesses have to keep a sharp eye on the changes that might </a:t>
            </a:r>
            <a:r>
              <a:rPr lang="en-US" sz="2090" dirty="0" smtClean="0"/>
              <a:t>affect them </a:t>
            </a:r>
            <a:r>
              <a:rPr lang="en-US" sz="2090" dirty="0"/>
              <a:t>and adapt as fast as they can.</a:t>
            </a:r>
          </a:p>
          <a:p>
            <a:pPr marL="398463" indent="-398463">
              <a:buClr>
                <a:schemeClr val="accent6">
                  <a:lumMod val="50000"/>
                </a:schemeClr>
              </a:buClr>
              <a:buFont typeface="Wingdings 3" panose="05040102010807070707" pitchFamily="18" charset="2"/>
              <a:buChar char=""/>
            </a:pPr>
            <a:r>
              <a:rPr lang="en-US" sz="2090" dirty="0"/>
              <a:t>One key question recurs, is the economy growing and by how much? In general a growing economy means growing demand for many businesses. A few businesses do better when the economy isn't </a:t>
            </a:r>
            <a:r>
              <a:rPr lang="en-US" sz="2090" dirty="0" smtClean="0"/>
              <a:t>growing. </a:t>
            </a:r>
            <a:r>
              <a:rPr lang="en-US" sz="2090" dirty="0"/>
              <a:t>Either way entrepreneurs need to know what is going on, and be aware of the </a:t>
            </a:r>
            <a:r>
              <a:rPr lang="en-US" sz="2090" b="1" dirty="0">
                <a:solidFill>
                  <a:srgbClr val="FF0000"/>
                </a:solidFill>
              </a:rPr>
              <a:t>economic cycle.</a:t>
            </a:r>
          </a:p>
          <a:p>
            <a:pPr marL="398463" indent="-398463">
              <a:buClr>
                <a:schemeClr val="accent6">
                  <a:lumMod val="50000"/>
                </a:schemeClr>
              </a:buClr>
              <a:buFont typeface="Wingdings 3" panose="05040102010807070707" pitchFamily="18" charset="2"/>
              <a:buChar char=""/>
            </a:pPr>
            <a:r>
              <a:rPr lang="en-US" sz="2090" dirty="0" smtClean="0"/>
              <a:t>Figures right </a:t>
            </a:r>
            <a:r>
              <a:rPr lang="en-US" sz="2090" dirty="0"/>
              <a:t>shows how and when </a:t>
            </a:r>
            <a:r>
              <a:rPr lang="en-US" sz="2090" b="1" dirty="0" smtClean="0">
                <a:solidFill>
                  <a:srgbClr val="FF0000"/>
                </a:solidFill>
              </a:rPr>
              <a:t>Gross </a:t>
            </a:r>
            <a:r>
              <a:rPr lang="en-US" sz="2090" b="1" dirty="0">
                <a:solidFill>
                  <a:srgbClr val="FF0000"/>
                </a:solidFill>
              </a:rPr>
              <a:t>Domestic Product (GDP) </a:t>
            </a:r>
            <a:r>
              <a:rPr lang="en-US" sz="2090" dirty="0"/>
              <a:t>has </a:t>
            </a:r>
            <a:r>
              <a:rPr lang="en-US" sz="2090" dirty="0" smtClean="0"/>
              <a:t>grown </a:t>
            </a:r>
            <a:r>
              <a:rPr lang="en-US" sz="2090" dirty="0"/>
              <a:t>since 1970.</a:t>
            </a:r>
          </a:p>
        </p:txBody>
      </p:sp>
      <p:sp>
        <p:nvSpPr>
          <p:cNvPr id="6" name="Title 1"/>
          <p:cNvSpPr>
            <a:spLocks noGrp="1"/>
          </p:cNvSpPr>
          <p:nvPr>
            <p:ph type="title"/>
          </p:nvPr>
        </p:nvSpPr>
        <p:spPr>
          <a:xfrm>
            <a:off x="35496" y="72008"/>
            <a:ext cx="7704856" cy="548680"/>
          </a:xfrm>
        </p:spPr>
        <p:txBody>
          <a:bodyPr>
            <a:noAutofit/>
          </a:bodyPr>
          <a:lstStyle/>
          <a:p>
            <a:r>
              <a:rPr lang="en-GB" sz="2900" dirty="0" smtClean="0"/>
              <a:t>11</a:t>
            </a:r>
            <a:r>
              <a:rPr lang="en-GB" sz="2900" b="1" dirty="0" smtClean="0"/>
              <a:t>.1 – </a:t>
            </a:r>
            <a:r>
              <a:rPr lang="en-US" sz="2900" dirty="0" smtClean="0">
                <a:effectLst/>
              </a:rPr>
              <a:t>The Economic Cycle – National Economy</a:t>
            </a:r>
            <a:endParaRPr lang="en-GB" sz="29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62</a:t>
            </a:r>
            <a:endParaRPr lang="en-GB" sz="1200" b="1" dirty="0">
              <a:latin typeface="Arial" panose="020B0604020202020204" pitchFamily="34" charset="0"/>
              <a:cs typeface="Arial" panose="020B0604020202020204" pitchFamily="34" charset="0"/>
            </a:endParaRPr>
          </a:p>
        </p:txBody>
      </p:sp>
      <p:pic>
        <p:nvPicPr>
          <p:cNvPr id="13" name="Picture 2" descr="Image result for uk gdp since 1970"/>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83" t="4402" b="8368"/>
          <a:stretch/>
        </p:blipFill>
        <p:spPr bwMode="auto">
          <a:xfrm>
            <a:off x="6732852" y="1124744"/>
            <a:ext cx="2087620" cy="137711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Image result for egypt gdp since 1970"/>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524" r="2309"/>
          <a:stretch/>
        </p:blipFill>
        <p:spPr bwMode="auto">
          <a:xfrm>
            <a:off x="6732852" y="3021064"/>
            <a:ext cx="2087620" cy="1054932"/>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7246892" y="2564904"/>
            <a:ext cx="1069524" cy="369332"/>
          </a:xfrm>
          <a:prstGeom prst="rect">
            <a:avLst/>
          </a:prstGeom>
          <a:noFill/>
        </p:spPr>
        <p:txBody>
          <a:bodyPr wrap="none" rtlCol="0">
            <a:spAutoFit/>
          </a:bodyPr>
          <a:lstStyle/>
          <a:p>
            <a:r>
              <a:rPr lang="en-GB" dirty="0" smtClean="0"/>
              <a:t>UK GDP</a:t>
            </a:r>
            <a:endParaRPr lang="en-GB" dirty="0"/>
          </a:p>
        </p:txBody>
      </p:sp>
      <p:sp>
        <p:nvSpPr>
          <p:cNvPr id="16" name="TextBox 15"/>
          <p:cNvSpPr txBox="1"/>
          <p:nvPr/>
        </p:nvSpPr>
        <p:spPr>
          <a:xfrm>
            <a:off x="6981812" y="4211796"/>
            <a:ext cx="1697901" cy="369332"/>
          </a:xfrm>
          <a:prstGeom prst="rect">
            <a:avLst/>
          </a:prstGeom>
          <a:noFill/>
        </p:spPr>
        <p:txBody>
          <a:bodyPr wrap="none" rtlCol="0">
            <a:spAutoFit/>
          </a:bodyPr>
          <a:lstStyle/>
          <a:p>
            <a:r>
              <a:rPr lang="en-GB" dirty="0" smtClean="0"/>
              <a:t>Germany GDP</a:t>
            </a:r>
            <a:endParaRPr lang="en-GB" dirty="0"/>
          </a:p>
        </p:txBody>
      </p:sp>
      <p:pic>
        <p:nvPicPr>
          <p:cNvPr id="17" name="Picture 10" descr="Image result for egypt gdp"/>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2240" y="4644781"/>
            <a:ext cx="2078782" cy="1520523"/>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7121604" y="6237312"/>
            <a:ext cx="1338828" cy="369332"/>
          </a:xfrm>
          <a:prstGeom prst="rect">
            <a:avLst/>
          </a:prstGeom>
          <a:noFill/>
        </p:spPr>
        <p:txBody>
          <a:bodyPr wrap="none" rtlCol="0">
            <a:spAutoFit/>
          </a:bodyPr>
          <a:lstStyle/>
          <a:p>
            <a:r>
              <a:rPr lang="en-GB" dirty="0" smtClean="0"/>
              <a:t>Egypt GDP</a:t>
            </a:r>
            <a:endParaRPr lang="en-GB" dirty="0"/>
          </a:p>
        </p:txBody>
      </p:sp>
    </p:spTree>
    <p:extLst>
      <p:ext uri="{BB962C8B-B14F-4D97-AF65-F5344CB8AC3E}">
        <p14:creationId xmlns:p14="http://schemas.microsoft.com/office/powerpoint/2010/main" val="939301660"/>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336704" cy="3139321"/>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200" dirty="0" smtClean="0"/>
              <a:t>Why </a:t>
            </a:r>
            <a:r>
              <a:rPr lang="en-US" sz="2200" dirty="0"/>
              <a:t>so long ago? Because the graph shows how the economy fluctuates, in cycles.</a:t>
            </a:r>
          </a:p>
          <a:p>
            <a:pPr marL="398463" indent="-398463">
              <a:buClr>
                <a:schemeClr val="accent6">
                  <a:lumMod val="50000"/>
                </a:schemeClr>
              </a:buClr>
              <a:buFont typeface="Wingdings 3" panose="05040102010807070707" pitchFamily="18" charset="2"/>
              <a:buChar char=""/>
            </a:pPr>
            <a:r>
              <a:rPr lang="en-US" sz="2200" dirty="0" smtClean="0"/>
              <a:t>Why </a:t>
            </a:r>
            <a:r>
              <a:rPr lang="en-US" sz="2200" dirty="0"/>
              <a:t>GDP? This just means the sum total of all production in the economy. The statisticians add up all the output, all the income and all the spending - which are three different ways of measuring the same thing. The percentage change in GDP is a measure of </a:t>
            </a:r>
            <a:r>
              <a:rPr lang="en-US" sz="2200" b="1" dirty="0">
                <a:solidFill>
                  <a:srgbClr val="FF0000"/>
                </a:solidFill>
              </a:rPr>
              <a:t>economic growth</a:t>
            </a:r>
            <a:r>
              <a:rPr lang="en-US" sz="2200" dirty="0"/>
              <a:t>.</a:t>
            </a:r>
          </a:p>
        </p:txBody>
      </p:sp>
      <p:sp>
        <p:nvSpPr>
          <p:cNvPr id="6" name="Title 1"/>
          <p:cNvSpPr>
            <a:spLocks noGrp="1"/>
          </p:cNvSpPr>
          <p:nvPr>
            <p:ph type="title"/>
          </p:nvPr>
        </p:nvSpPr>
        <p:spPr>
          <a:xfrm>
            <a:off x="35496" y="72008"/>
            <a:ext cx="7704856" cy="548680"/>
          </a:xfrm>
        </p:spPr>
        <p:txBody>
          <a:bodyPr>
            <a:noAutofit/>
          </a:bodyPr>
          <a:lstStyle/>
          <a:p>
            <a:r>
              <a:rPr lang="en-GB" sz="2900" dirty="0" smtClean="0"/>
              <a:t>11</a:t>
            </a:r>
            <a:r>
              <a:rPr lang="en-GB" sz="2900" b="1" dirty="0" smtClean="0"/>
              <a:t>.1 – </a:t>
            </a:r>
            <a:r>
              <a:rPr lang="en-US" sz="2900" dirty="0" smtClean="0">
                <a:effectLst/>
              </a:rPr>
              <a:t>The Economic Cycle – National Economy</a:t>
            </a:r>
            <a:endParaRPr lang="en-GB" sz="29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62</a:t>
            </a:r>
            <a:endParaRPr lang="en-GB" sz="1200" b="1" dirty="0">
              <a:latin typeface="Arial" panose="020B0604020202020204" pitchFamily="34" charset="0"/>
              <a:cs typeface="Arial" panose="020B0604020202020204" pitchFamily="34" charset="0"/>
            </a:endParaRPr>
          </a:p>
        </p:txBody>
      </p:sp>
      <p:pic>
        <p:nvPicPr>
          <p:cNvPr id="2050" name="Picture 2" descr="Image result for uk gdp since 1970"/>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83" t="4402" b="8368"/>
          <a:stretch/>
        </p:blipFill>
        <p:spPr bwMode="auto">
          <a:xfrm>
            <a:off x="6732852" y="1124744"/>
            <a:ext cx="2087620" cy="137711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246892" y="2564904"/>
            <a:ext cx="1069524" cy="369332"/>
          </a:xfrm>
          <a:prstGeom prst="rect">
            <a:avLst/>
          </a:prstGeom>
          <a:noFill/>
        </p:spPr>
        <p:txBody>
          <a:bodyPr wrap="none" rtlCol="0">
            <a:spAutoFit/>
          </a:bodyPr>
          <a:lstStyle/>
          <a:p>
            <a:r>
              <a:rPr lang="en-GB" dirty="0" smtClean="0"/>
              <a:t>UK GDP</a:t>
            </a:r>
            <a:endParaRPr lang="en-GB" dirty="0"/>
          </a:p>
        </p:txBody>
      </p:sp>
      <p:pic>
        <p:nvPicPr>
          <p:cNvPr id="2058" name="Picture 10" descr="Image result for egypt gd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2240" y="2924944"/>
            <a:ext cx="2078782" cy="152052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7121604" y="4517475"/>
            <a:ext cx="1338828" cy="369332"/>
          </a:xfrm>
          <a:prstGeom prst="rect">
            <a:avLst/>
          </a:prstGeom>
          <a:noFill/>
        </p:spPr>
        <p:txBody>
          <a:bodyPr wrap="none" rtlCol="0">
            <a:spAutoFit/>
          </a:bodyPr>
          <a:lstStyle/>
          <a:p>
            <a:r>
              <a:rPr lang="en-GB" dirty="0" smtClean="0"/>
              <a:t>Egypt GDP</a:t>
            </a:r>
            <a:endParaRPr lang="en-GB" dirty="0"/>
          </a:p>
        </p:txBody>
      </p:sp>
      <p:sp>
        <p:nvSpPr>
          <p:cNvPr id="4" name="Rectangle 3"/>
          <p:cNvSpPr/>
          <p:nvPr/>
        </p:nvSpPr>
        <p:spPr>
          <a:xfrm>
            <a:off x="251520" y="4509120"/>
            <a:ext cx="8568952" cy="2095445"/>
          </a:xfrm>
          <a:prstGeom prst="rect">
            <a:avLst/>
          </a:prstGeom>
          <a:solidFill>
            <a:schemeClr val="accent6">
              <a:lumMod val="60000"/>
              <a:lumOff val="40000"/>
            </a:schemeClr>
          </a:solidFill>
          <a:ln w="57150">
            <a:solidFill>
              <a:srgbClr val="002060"/>
            </a:solidFill>
          </a:ln>
        </p:spPr>
        <p:txBody>
          <a:bodyPr wrap="square">
            <a:spAutoFit/>
          </a:bodyPr>
          <a:lstStyle/>
          <a:p>
            <a:pPr marR="0">
              <a:spcBef>
                <a:spcPts val="0"/>
              </a:spcBef>
              <a:spcAft>
                <a:spcPts val="450"/>
              </a:spcAft>
            </a:pPr>
            <a:r>
              <a:rPr lang="en-US" sz="2100" b="1" u="sng" dirty="0" smtClean="0">
                <a:latin typeface="Arial" panose="020B0604020202020204" pitchFamily="34" charset="0"/>
                <a:ea typeface="Segoe UI" panose="020B0502040204020203" pitchFamily="34" charset="0"/>
                <a:cs typeface="Arial" panose="020B0604020202020204" pitchFamily="34" charset="0"/>
              </a:rPr>
              <a:t>Watch Out:</a:t>
            </a:r>
          </a:p>
          <a:p>
            <a:pPr marR="0">
              <a:spcBef>
                <a:spcPts val="0"/>
              </a:spcBef>
              <a:spcAft>
                <a:spcPts val="450"/>
              </a:spcAft>
            </a:pPr>
            <a:r>
              <a:rPr lang="en-US" sz="2100" dirty="0" smtClean="0">
                <a:latin typeface="Arial" panose="020B0604020202020204" pitchFamily="34" charset="0"/>
                <a:ea typeface="Segoe UI" panose="020B0502040204020203" pitchFamily="34" charset="0"/>
                <a:cs typeface="Arial" panose="020B0604020202020204" pitchFamily="34" charset="0"/>
              </a:rPr>
              <a:t>These </a:t>
            </a:r>
            <a:r>
              <a:rPr lang="en-US" sz="2100" dirty="0">
                <a:latin typeface="Arial" panose="020B0604020202020204" pitchFamily="34" charset="0"/>
                <a:ea typeface="Segoe UI" panose="020B0502040204020203" pitchFamily="34" charset="0"/>
                <a:cs typeface="Arial" panose="020B0604020202020204" pitchFamily="34" charset="0"/>
              </a:rPr>
              <a:t>cycles are referred to in three ways - but they all mean the same thing. The business cycle, the economic cycle and the trade cycle are just different ways of describing the fluctuations. Here we are using the term economic cycle, but if you get asked about the business cycle in an exam, remember, the two are no different</a:t>
            </a:r>
            <a:r>
              <a:rPr lang="en-US" sz="2100" dirty="0" smtClean="0">
                <a:latin typeface="Arial" panose="020B0604020202020204" pitchFamily="34" charset="0"/>
                <a:ea typeface="Segoe UI" panose="020B0502040204020203" pitchFamily="34" charset="0"/>
                <a:cs typeface="Arial" panose="020B0604020202020204" pitchFamily="34" charset="0"/>
              </a:rPr>
              <a:t>.</a:t>
            </a:r>
            <a:endParaRPr lang="en-GB" sz="2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2564895"/>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478423"/>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500" dirty="0"/>
              <a:t>The </a:t>
            </a:r>
            <a:r>
              <a:rPr lang="en-US" sz="2500" b="1" dirty="0" smtClean="0">
                <a:solidFill>
                  <a:srgbClr val="FF0000"/>
                </a:solidFill>
              </a:rPr>
              <a:t>economic cycle </a:t>
            </a:r>
            <a:r>
              <a:rPr lang="en-US" sz="2500" dirty="0" smtClean="0"/>
              <a:t>is </a:t>
            </a:r>
            <a:r>
              <a:rPr lang="en-US" sz="2500" dirty="0"/>
              <a:t>the sequence of depression, recovery, boom and recession which creates significant fluctuations in demand for many products. Also known as the business cycle or the trade cycle.</a:t>
            </a:r>
          </a:p>
          <a:p>
            <a:pPr marL="398463" indent="-398463">
              <a:buClr>
                <a:schemeClr val="accent6">
                  <a:lumMod val="50000"/>
                </a:schemeClr>
              </a:buClr>
              <a:buFont typeface="Wingdings 3" panose="05040102010807070707" pitchFamily="18" charset="2"/>
              <a:buChar char=""/>
            </a:pPr>
            <a:r>
              <a:rPr lang="en-US" sz="2500" b="1" dirty="0" smtClean="0">
                <a:solidFill>
                  <a:srgbClr val="FF0000"/>
                </a:solidFill>
              </a:rPr>
              <a:t>Gross domestic product (GDP)</a:t>
            </a:r>
            <a:r>
              <a:rPr lang="en-US" sz="2500" dirty="0" smtClean="0"/>
              <a:t> </a:t>
            </a:r>
            <a:r>
              <a:rPr lang="en-US" sz="2500" dirty="0"/>
              <a:t>is a measure of the size of the economy and gives the money value of all output. It is also used as a measure of national income and total expenditure in the economy. GDP or incomes in real terms refer to data that has had the effects of inflation removed.</a:t>
            </a:r>
          </a:p>
          <a:p>
            <a:pPr marL="398463" indent="-398463">
              <a:buClr>
                <a:schemeClr val="accent6">
                  <a:lumMod val="50000"/>
                </a:schemeClr>
              </a:buClr>
              <a:buFont typeface="Wingdings 3" panose="05040102010807070707" pitchFamily="18" charset="2"/>
              <a:buChar char=""/>
            </a:pPr>
            <a:r>
              <a:rPr lang="en-US" sz="2500" b="1" dirty="0">
                <a:solidFill>
                  <a:srgbClr val="FF0000"/>
                </a:solidFill>
              </a:rPr>
              <a:t>Economic growth </a:t>
            </a:r>
            <a:r>
              <a:rPr lang="en-US" sz="2500" dirty="0"/>
              <a:t>means an increase in the total output of the economy. If it is rising, the standard of living should improve. Many businesses will experience rising demand for their products.</a:t>
            </a:r>
          </a:p>
        </p:txBody>
      </p:sp>
      <p:sp>
        <p:nvSpPr>
          <p:cNvPr id="6" name="Title 1"/>
          <p:cNvSpPr>
            <a:spLocks noGrp="1"/>
          </p:cNvSpPr>
          <p:nvPr>
            <p:ph type="title"/>
          </p:nvPr>
        </p:nvSpPr>
        <p:spPr>
          <a:xfrm>
            <a:off x="35496" y="72008"/>
            <a:ext cx="7704856" cy="548680"/>
          </a:xfrm>
        </p:spPr>
        <p:txBody>
          <a:bodyPr>
            <a:noAutofit/>
          </a:bodyPr>
          <a:lstStyle/>
          <a:p>
            <a:r>
              <a:rPr lang="en-GB" sz="2900" dirty="0" smtClean="0"/>
              <a:t>11</a:t>
            </a:r>
            <a:r>
              <a:rPr lang="en-GB" sz="2900" b="1" dirty="0" smtClean="0"/>
              <a:t>.1 – </a:t>
            </a:r>
            <a:r>
              <a:rPr lang="en-US" sz="2900" dirty="0" smtClean="0">
                <a:effectLst/>
              </a:rPr>
              <a:t>The Economic Cycle – National Economy</a:t>
            </a:r>
            <a:endParaRPr lang="en-GB" sz="29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62</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8452201"/>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8604613" cy="3647152"/>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100" dirty="0"/>
              <a:t>Looking at Figure 11.1, you can see that most of the time the, the economy is growing by between 2% and 4% each year. This is a happy story - most years, for most people, there has been a little more income to spend or save. Standards of living have risen. But every so often - in 1974,1980,1989 and 2008 - there has been an abrupt change in which economic growth slowed and went below zero, i.e. negative, so that the economy actually shrank. Those downturns were recessions - output fell but only for a short time. If output falls for longer, there is a depression - as happened in the 1930s. To see what the phases of the economic cycle are actually like, look at the table.</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11</a:t>
            </a:r>
            <a:r>
              <a:rPr lang="en-GB" sz="3600" b="1" dirty="0" smtClean="0"/>
              <a:t>.1 – </a:t>
            </a:r>
            <a:r>
              <a:rPr lang="en-US" sz="3600" dirty="0" smtClean="0">
                <a:effectLst/>
              </a:rPr>
              <a:t>Booms and Recessions - Causes</a:t>
            </a:r>
            <a:endParaRPr lang="en-GB" sz="36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63</a:t>
            </a:r>
            <a:endParaRPr lang="en-GB" sz="1200" b="1" dirty="0">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631749252"/>
              </p:ext>
            </p:extLst>
          </p:nvPr>
        </p:nvGraphicFramePr>
        <p:xfrm>
          <a:off x="323528" y="4743579"/>
          <a:ext cx="8532604" cy="1853774"/>
        </p:xfrm>
        <a:graphic>
          <a:graphicData uri="http://schemas.openxmlformats.org/drawingml/2006/table">
            <a:tbl>
              <a:tblPr>
                <a:tableStyleId>{BC89EF96-8CEA-46FF-86C4-4CE0E7609802}</a:tableStyleId>
              </a:tblPr>
              <a:tblGrid>
                <a:gridCol w="2033384"/>
                <a:gridCol w="1452417"/>
                <a:gridCol w="1888142"/>
                <a:gridCol w="1742900"/>
                <a:gridCol w="1415761"/>
              </a:tblGrid>
              <a:tr h="407133">
                <a:tc>
                  <a:txBody>
                    <a:bodyPr/>
                    <a:lstStyle/>
                    <a:p>
                      <a:pPr marL="0" marR="0">
                        <a:lnSpc>
                          <a:spcPct val="100000"/>
                        </a:lnSpc>
                        <a:spcBef>
                          <a:spcPts val="0"/>
                        </a:spcBef>
                        <a:spcAft>
                          <a:spcPts val="0"/>
                        </a:spcAft>
                      </a:pPr>
                      <a:r>
                        <a:rPr lang="en-US" sz="1800" dirty="0">
                          <a:effectLst/>
                          <a:latin typeface="Arial" panose="020B0604020202020204" pitchFamily="34" charset="0"/>
                          <a:cs typeface="Arial" panose="020B0604020202020204" pitchFamily="34" charset="0"/>
                        </a:rPr>
                        <a:t> </a:t>
                      </a:r>
                      <a:endParaRPr lang="en-GB" sz="18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tc>
                <a:tc>
                  <a:txBody>
                    <a:bodyPr/>
                    <a:lstStyle/>
                    <a:p>
                      <a:pPr marL="165100" marR="0">
                        <a:lnSpc>
                          <a:spcPct val="100000"/>
                        </a:lnSpc>
                        <a:spcBef>
                          <a:spcPts val="0"/>
                        </a:spcBef>
                        <a:spcAft>
                          <a:spcPts val="0"/>
                        </a:spcAft>
                      </a:pPr>
                      <a:r>
                        <a:rPr lang="en-US" sz="1800" b="1" u="none" strike="noStrike" spc="0" dirty="0">
                          <a:effectLst/>
                          <a:latin typeface="Arial" panose="020B0604020202020204" pitchFamily="34" charset="0"/>
                          <a:cs typeface="Arial" panose="020B0604020202020204" pitchFamily="34" charset="0"/>
                        </a:rPr>
                        <a:t>Depression</a:t>
                      </a:r>
                      <a:endParaRPr lang="en-GB" sz="1800" b="1"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tc>
                <a:tc>
                  <a:txBody>
                    <a:bodyPr/>
                    <a:lstStyle/>
                    <a:p>
                      <a:pPr marL="203200" marR="0">
                        <a:lnSpc>
                          <a:spcPct val="100000"/>
                        </a:lnSpc>
                        <a:spcBef>
                          <a:spcPts val="0"/>
                        </a:spcBef>
                        <a:spcAft>
                          <a:spcPts val="0"/>
                        </a:spcAft>
                      </a:pPr>
                      <a:r>
                        <a:rPr lang="en-US" sz="1800" b="1" u="none" strike="noStrike" spc="0" dirty="0">
                          <a:effectLst/>
                          <a:latin typeface="Arial" panose="020B0604020202020204" pitchFamily="34" charset="0"/>
                          <a:cs typeface="Arial" panose="020B0604020202020204" pitchFamily="34" charset="0"/>
                        </a:rPr>
                        <a:t>Recovery</a:t>
                      </a:r>
                      <a:endParaRPr lang="en-GB" sz="1800" b="1"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tc>
                <a:tc>
                  <a:txBody>
                    <a:bodyPr/>
                    <a:lstStyle/>
                    <a:p>
                      <a:pPr marL="127000" marR="0">
                        <a:lnSpc>
                          <a:spcPct val="100000"/>
                        </a:lnSpc>
                        <a:spcBef>
                          <a:spcPts val="0"/>
                        </a:spcBef>
                        <a:spcAft>
                          <a:spcPts val="0"/>
                        </a:spcAft>
                      </a:pPr>
                      <a:r>
                        <a:rPr lang="en-US" sz="1800" b="1" u="none" strike="noStrike" spc="0" dirty="0">
                          <a:effectLst/>
                          <a:latin typeface="Arial" panose="020B0604020202020204" pitchFamily="34" charset="0"/>
                          <a:cs typeface="Arial" panose="020B0604020202020204" pitchFamily="34" charset="0"/>
                        </a:rPr>
                        <a:t>Boom</a:t>
                      </a:r>
                      <a:endParaRPr lang="en-GB" sz="1800" b="1"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tc>
                <a:tc>
                  <a:txBody>
                    <a:bodyPr/>
                    <a:lstStyle/>
                    <a:p>
                      <a:pPr marL="139700" marR="0">
                        <a:lnSpc>
                          <a:spcPct val="100000"/>
                        </a:lnSpc>
                        <a:spcBef>
                          <a:spcPts val="0"/>
                        </a:spcBef>
                        <a:spcAft>
                          <a:spcPts val="0"/>
                        </a:spcAft>
                      </a:pPr>
                      <a:r>
                        <a:rPr lang="en-US" sz="1800" b="1" u="none" strike="noStrike" spc="0" dirty="0">
                          <a:effectLst/>
                          <a:latin typeface="Arial" panose="020B0604020202020204" pitchFamily="34" charset="0"/>
                          <a:cs typeface="Arial" panose="020B0604020202020204" pitchFamily="34" charset="0"/>
                        </a:rPr>
                        <a:t>Recession</a:t>
                      </a:r>
                      <a:endParaRPr lang="en-GB" sz="1800" b="1"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tc>
              </a:tr>
              <a:tr h="379802">
                <a:tc>
                  <a:txBody>
                    <a:bodyPr/>
                    <a:lstStyle/>
                    <a:p>
                      <a:pPr marL="50800" marR="0" indent="0">
                        <a:lnSpc>
                          <a:spcPct val="100000"/>
                        </a:lnSpc>
                        <a:spcBef>
                          <a:spcPts val="0"/>
                        </a:spcBef>
                        <a:spcAft>
                          <a:spcPts val="0"/>
                        </a:spcAft>
                      </a:pPr>
                      <a:r>
                        <a:rPr lang="en-US" sz="1800" b="1" u="none" strike="noStrike" spc="0" dirty="0">
                          <a:effectLst/>
                          <a:latin typeface="Arial" panose="020B0604020202020204" pitchFamily="34" charset="0"/>
                          <a:cs typeface="Arial" panose="020B0604020202020204" pitchFamily="34" charset="0"/>
                        </a:rPr>
                        <a:t>Unemployment</a:t>
                      </a:r>
                      <a:endParaRPr lang="en-GB" sz="1800" b="1"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nchor="ctr"/>
                </a:tc>
                <a:tc>
                  <a:txBody>
                    <a:bodyPr/>
                    <a:lstStyle/>
                    <a:p>
                      <a:pPr marL="165100" marR="0">
                        <a:lnSpc>
                          <a:spcPct val="100000"/>
                        </a:lnSpc>
                        <a:spcBef>
                          <a:spcPts val="0"/>
                        </a:spcBef>
                        <a:spcAft>
                          <a:spcPts val="0"/>
                        </a:spcAft>
                      </a:pPr>
                      <a:r>
                        <a:rPr lang="en-US" sz="1800" u="none" strike="noStrike" spc="0">
                          <a:effectLst/>
                          <a:latin typeface="Arial" panose="020B0604020202020204" pitchFamily="34" charset="0"/>
                          <a:cs typeface="Arial" panose="020B0604020202020204" pitchFamily="34" charset="0"/>
                        </a:rPr>
                        <a:t>High</a:t>
                      </a:r>
                      <a:endParaRPr lang="en-GB" sz="180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nchor="ctr"/>
                </a:tc>
                <a:tc>
                  <a:txBody>
                    <a:bodyPr/>
                    <a:lstStyle/>
                    <a:p>
                      <a:pPr marL="203200" marR="0">
                        <a:lnSpc>
                          <a:spcPct val="100000"/>
                        </a:lnSpc>
                        <a:spcBef>
                          <a:spcPts val="0"/>
                        </a:spcBef>
                        <a:spcAft>
                          <a:spcPts val="0"/>
                        </a:spcAft>
                      </a:pPr>
                      <a:r>
                        <a:rPr lang="en-US" sz="1800" u="none" strike="noStrike" spc="0">
                          <a:effectLst/>
                          <a:latin typeface="Arial" panose="020B0604020202020204" pitchFamily="34" charset="0"/>
                          <a:cs typeface="Arial" panose="020B0604020202020204" pitchFamily="34" charset="0"/>
                        </a:rPr>
                        <a:t>High but falling</a:t>
                      </a:r>
                      <a:endParaRPr lang="en-GB" sz="180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nchor="ctr"/>
                </a:tc>
                <a:tc>
                  <a:txBody>
                    <a:bodyPr/>
                    <a:lstStyle/>
                    <a:p>
                      <a:pPr marL="127000" marR="0">
                        <a:lnSpc>
                          <a:spcPct val="100000"/>
                        </a:lnSpc>
                        <a:spcBef>
                          <a:spcPts val="0"/>
                        </a:spcBef>
                        <a:spcAft>
                          <a:spcPts val="0"/>
                        </a:spcAft>
                      </a:pPr>
                      <a:r>
                        <a:rPr lang="en-US" sz="1800" u="none" strike="noStrike" spc="0">
                          <a:effectLst/>
                          <a:latin typeface="Arial" panose="020B0604020202020204" pitchFamily="34" charset="0"/>
                          <a:cs typeface="Arial" panose="020B0604020202020204" pitchFamily="34" charset="0"/>
                        </a:rPr>
                        <a:t>Low</a:t>
                      </a:r>
                      <a:endParaRPr lang="en-GB" sz="180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nchor="ctr"/>
                </a:tc>
                <a:tc>
                  <a:txBody>
                    <a:bodyPr/>
                    <a:lstStyle/>
                    <a:p>
                      <a:pPr marL="139700" marR="0">
                        <a:lnSpc>
                          <a:spcPct val="100000"/>
                        </a:lnSpc>
                        <a:spcBef>
                          <a:spcPts val="0"/>
                        </a:spcBef>
                        <a:spcAft>
                          <a:spcPts val="0"/>
                        </a:spcAft>
                      </a:pPr>
                      <a:r>
                        <a:rPr lang="en-US" sz="1800" u="none" strike="noStrike" spc="0">
                          <a:effectLst/>
                          <a:latin typeface="Arial" panose="020B0604020202020204" pitchFamily="34" charset="0"/>
                          <a:cs typeface="Arial" panose="020B0604020202020204" pitchFamily="34" charset="0"/>
                        </a:rPr>
                        <a:t>Rising</a:t>
                      </a:r>
                      <a:endParaRPr lang="en-GB" sz="180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nchor="ctr"/>
                </a:tc>
              </a:tr>
              <a:tr h="375090">
                <a:tc>
                  <a:txBody>
                    <a:bodyPr/>
                    <a:lstStyle/>
                    <a:p>
                      <a:pPr marL="50800" marR="0" indent="0">
                        <a:lnSpc>
                          <a:spcPct val="100000"/>
                        </a:lnSpc>
                        <a:spcBef>
                          <a:spcPts val="0"/>
                        </a:spcBef>
                        <a:spcAft>
                          <a:spcPts val="0"/>
                        </a:spcAft>
                      </a:pPr>
                      <a:r>
                        <a:rPr lang="en-US" sz="1800" b="1" u="none" strike="noStrike" spc="0" dirty="0">
                          <a:effectLst/>
                          <a:latin typeface="Arial" panose="020B0604020202020204" pitchFamily="34" charset="0"/>
                          <a:cs typeface="Arial" panose="020B0604020202020204" pitchFamily="34" charset="0"/>
                        </a:rPr>
                        <a:t>Inflation</a:t>
                      </a:r>
                      <a:endParaRPr lang="en-GB" sz="1800" b="1"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nchor="ctr"/>
                </a:tc>
                <a:tc>
                  <a:txBody>
                    <a:bodyPr/>
                    <a:lstStyle/>
                    <a:p>
                      <a:pPr marL="165100" marR="0">
                        <a:lnSpc>
                          <a:spcPct val="100000"/>
                        </a:lnSpc>
                        <a:spcBef>
                          <a:spcPts val="0"/>
                        </a:spcBef>
                        <a:spcAft>
                          <a:spcPts val="0"/>
                        </a:spcAft>
                      </a:pPr>
                      <a:r>
                        <a:rPr lang="en-US" sz="1800" u="none" strike="noStrike" spc="0">
                          <a:effectLst/>
                          <a:latin typeface="Arial" panose="020B0604020202020204" pitchFamily="34" charset="0"/>
                          <a:cs typeface="Arial" panose="020B0604020202020204" pitchFamily="34" charset="0"/>
                        </a:rPr>
                        <a:t>Low</a:t>
                      </a:r>
                      <a:endParaRPr lang="en-GB" sz="180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nchor="ctr"/>
                </a:tc>
                <a:tc>
                  <a:txBody>
                    <a:bodyPr/>
                    <a:lstStyle/>
                    <a:p>
                      <a:pPr marL="203200" marR="0">
                        <a:lnSpc>
                          <a:spcPct val="100000"/>
                        </a:lnSpc>
                        <a:spcBef>
                          <a:spcPts val="0"/>
                        </a:spcBef>
                        <a:spcAft>
                          <a:spcPts val="0"/>
                        </a:spcAft>
                      </a:pPr>
                      <a:r>
                        <a:rPr lang="en-US" sz="1800" u="none" strike="noStrike" spc="0">
                          <a:effectLst/>
                          <a:latin typeface="Arial" panose="020B0604020202020204" pitchFamily="34" charset="0"/>
                          <a:cs typeface="Arial" panose="020B0604020202020204" pitchFamily="34" charset="0"/>
                        </a:rPr>
                        <a:t>Stable</a:t>
                      </a:r>
                      <a:endParaRPr lang="en-GB" sz="180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nchor="ctr"/>
                </a:tc>
                <a:tc>
                  <a:txBody>
                    <a:bodyPr/>
                    <a:lstStyle/>
                    <a:p>
                      <a:pPr marL="127000" marR="0">
                        <a:lnSpc>
                          <a:spcPct val="100000"/>
                        </a:lnSpc>
                        <a:spcBef>
                          <a:spcPts val="0"/>
                        </a:spcBef>
                        <a:spcAft>
                          <a:spcPts val="0"/>
                        </a:spcAft>
                      </a:pPr>
                      <a:r>
                        <a:rPr lang="en-US" sz="1800" u="none" strike="noStrike" spc="0" dirty="0">
                          <a:effectLst/>
                          <a:latin typeface="Arial" panose="020B0604020202020204" pitchFamily="34" charset="0"/>
                          <a:cs typeface="Arial" panose="020B0604020202020204" pitchFamily="34" charset="0"/>
                        </a:rPr>
                        <a:t>Accelerating</a:t>
                      </a:r>
                      <a:endParaRPr lang="en-GB" sz="18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nchor="ctr"/>
                </a:tc>
                <a:tc>
                  <a:txBody>
                    <a:bodyPr/>
                    <a:lstStyle/>
                    <a:p>
                      <a:pPr marL="139700" marR="0">
                        <a:lnSpc>
                          <a:spcPct val="100000"/>
                        </a:lnSpc>
                        <a:spcBef>
                          <a:spcPts val="0"/>
                        </a:spcBef>
                        <a:spcAft>
                          <a:spcPts val="0"/>
                        </a:spcAft>
                      </a:pPr>
                      <a:r>
                        <a:rPr lang="en-US" sz="1800" u="none" strike="noStrike" spc="0" dirty="0">
                          <a:effectLst/>
                          <a:latin typeface="Arial" panose="020B0604020202020204" pitchFamily="34" charset="0"/>
                          <a:cs typeface="Arial" panose="020B0604020202020204" pitchFamily="34" charset="0"/>
                        </a:rPr>
                        <a:t>Falling</a:t>
                      </a:r>
                      <a:endParaRPr lang="en-GB" sz="18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nchor="ctr"/>
                </a:tc>
              </a:tr>
              <a:tr h="375090">
                <a:tc>
                  <a:txBody>
                    <a:bodyPr/>
                    <a:lstStyle/>
                    <a:p>
                      <a:pPr marL="50800" marR="0" indent="0">
                        <a:lnSpc>
                          <a:spcPct val="100000"/>
                        </a:lnSpc>
                        <a:spcBef>
                          <a:spcPts val="0"/>
                        </a:spcBef>
                        <a:spcAft>
                          <a:spcPts val="0"/>
                        </a:spcAft>
                      </a:pPr>
                      <a:r>
                        <a:rPr lang="en-US" sz="1800" b="1" u="none" strike="noStrike" spc="0" dirty="0">
                          <a:effectLst/>
                          <a:latin typeface="Arial" panose="020B0604020202020204" pitchFamily="34" charset="0"/>
                          <a:cs typeface="Arial" panose="020B0604020202020204" pitchFamily="34" charset="0"/>
                        </a:rPr>
                        <a:t>Confidence</a:t>
                      </a:r>
                      <a:endParaRPr lang="en-GB" sz="1800" b="1"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nchor="ctr"/>
                </a:tc>
                <a:tc>
                  <a:txBody>
                    <a:bodyPr/>
                    <a:lstStyle/>
                    <a:p>
                      <a:pPr marL="165100" marR="0">
                        <a:lnSpc>
                          <a:spcPct val="100000"/>
                        </a:lnSpc>
                        <a:spcBef>
                          <a:spcPts val="0"/>
                        </a:spcBef>
                        <a:spcAft>
                          <a:spcPts val="0"/>
                        </a:spcAft>
                      </a:pPr>
                      <a:r>
                        <a:rPr lang="en-US" sz="1800" u="none" strike="noStrike" spc="0">
                          <a:effectLst/>
                          <a:latin typeface="Arial" panose="020B0604020202020204" pitchFamily="34" charset="0"/>
                          <a:cs typeface="Arial" panose="020B0604020202020204" pitchFamily="34" charset="0"/>
                        </a:rPr>
                        <a:t>Very low</a:t>
                      </a:r>
                      <a:endParaRPr lang="en-GB" sz="180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nchor="ctr"/>
                </a:tc>
                <a:tc>
                  <a:txBody>
                    <a:bodyPr/>
                    <a:lstStyle/>
                    <a:p>
                      <a:pPr marL="203200" marR="0">
                        <a:lnSpc>
                          <a:spcPct val="100000"/>
                        </a:lnSpc>
                        <a:spcBef>
                          <a:spcPts val="0"/>
                        </a:spcBef>
                        <a:spcAft>
                          <a:spcPts val="0"/>
                        </a:spcAft>
                      </a:pPr>
                      <a:r>
                        <a:rPr lang="en-US" sz="1800" u="none" strike="noStrike" spc="0">
                          <a:effectLst/>
                          <a:latin typeface="Arial" panose="020B0604020202020204" pitchFamily="34" charset="0"/>
                          <a:cs typeface="Arial" panose="020B0604020202020204" pitchFamily="34" charset="0"/>
                        </a:rPr>
                        <a:t>Rising</a:t>
                      </a:r>
                      <a:endParaRPr lang="en-GB" sz="180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nchor="ctr"/>
                </a:tc>
                <a:tc>
                  <a:txBody>
                    <a:bodyPr/>
                    <a:lstStyle/>
                    <a:p>
                      <a:pPr marL="127000" marR="0">
                        <a:lnSpc>
                          <a:spcPct val="100000"/>
                        </a:lnSpc>
                        <a:spcBef>
                          <a:spcPts val="0"/>
                        </a:spcBef>
                        <a:spcAft>
                          <a:spcPts val="0"/>
                        </a:spcAft>
                      </a:pPr>
                      <a:r>
                        <a:rPr lang="en-US" sz="1800" u="none" strike="noStrike" spc="0">
                          <a:effectLst/>
                          <a:latin typeface="Arial" panose="020B0604020202020204" pitchFamily="34" charset="0"/>
                          <a:cs typeface="Arial" panose="020B0604020202020204" pitchFamily="34" charset="0"/>
                        </a:rPr>
                        <a:t>High</a:t>
                      </a:r>
                      <a:endParaRPr lang="en-GB" sz="180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nchor="ctr"/>
                </a:tc>
                <a:tc>
                  <a:txBody>
                    <a:bodyPr/>
                    <a:lstStyle/>
                    <a:p>
                      <a:pPr marL="139700" marR="0">
                        <a:lnSpc>
                          <a:spcPct val="100000"/>
                        </a:lnSpc>
                        <a:spcBef>
                          <a:spcPts val="0"/>
                        </a:spcBef>
                        <a:spcAft>
                          <a:spcPts val="0"/>
                        </a:spcAft>
                      </a:pPr>
                      <a:r>
                        <a:rPr lang="en-US" sz="1800" u="none" strike="noStrike" spc="0" dirty="0">
                          <a:effectLst/>
                          <a:latin typeface="Arial" panose="020B0604020202020204" pitchFamily="34" charset="0"/>
                          <a:cs typeface="Arial" panose="020B0604020202020204" pitchFamily="34" charset="0"/>
                        </a:rPr>
                        <a:t>Falling</a:t>
                      </a:r>
                      <a:endParaRPr lang="en-GB" sz="18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nchor="ctr"/>
                </a:tc>
              </a:tr>
              <a:tr h="316659">
                <a:tc>
                  <a:txBody>
                    <a:bodyPr/>
                    <a:lstStyle/>
                    <a:p>
                      <a:pPr marL="50800" marR="0" indent="0">
                        <a:lnSpc>
                          <a:spcPct val="100000"/>
                        </a:lnSpc>
                        <a:spcBef>
                          <a:spcPts val="0"/>
                        </a:spcBef>
                        <a:spcAft>
                          <a:spcPts val="0"/>
                        </a:spcAft>
                      </a:pPr>
                      <a:r>
                        <a:rPr lang="en-US" sz="1800" b="1" u="none" strike="noStrike" spc="0" dirty="0">
                          <a:effectLst/>
                          <a:latin typeface="Arial" panose="020B0604020202020204" pitchFamily="34" charset="0"/>
                          <a:cs typeface="Arial" panose="020B0604020202020204" pitchFamily="34" charset="0"/>
                        </a:rPr>
                        <a:t>Investment</a:t>
                      </a:r>
                      <a:endParaRPr lang="en-GB" sz="1800" b="1"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nchor="b"/>
                </a:tc>
                <a:tc>
                  <a:txBody>
                    <a:bodyPr/>
                    <a:lstStyle/>
                    <a:p>
                      <a:pPr marL="165100" marR="0">
                        <a:lnSpc>
                          <a:spcPct val="100000"/>
                        </a:lnSpc>
                        <a:spcBef>
                          <a:spcPts val="0"/>
                        </a:spcBef>
                        <a:spcAft>
                          <a:spcPts val="0"/>
                        </a:spcAft>
                      </a:pPr>
                      <a:r>
                        <a:rPr lang="en-US" sz="1800" u="none" strike="noStrike" spc="0">
                          <a:effectLst/>
                          <a:latin typeface="Arial" panose="020B0604020202020204" pitchFamily="34" charset="0"/>
                          <a:cs typeface="Arial" panose="020B0604020202020204" pitchFamily="34" charset="0"/>
                        </a:rPr>
                        <a:t>Very little</a:t>
                      </a:r>
                      <a:endParaRPr lang="en-GB" sz="180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nchor="b"/>
                </a:tc>
                <a:tc>
                  <a:txBody>
                    <a:bodyPr/>
                    <a:lstStyle/>
                    <a:p>
                      <a:pPr marL="203200" marR="0">
                        <a:lnSpc>
                          <a:spcPct val="100000"/>
                        </a:lnSpc>
                        <a:spcBef>
                          <a:spcPts val="0"/>
                        </a:spcBef>
                        <a:spcAft>
                          <a:spcPts val="0"/>
                        </a:spcAft>
                      </a:pPr>
                      <a:r>
                        <a:rPr lang="en-US" sz="1800" u="none" strike="noStrike" spc="0">
                          <a:effectLst/>
                          <a:latin typeface="Arial" panose="020B0604020202020204" pitchFamily="34" charset="0"/>
                          <a:cs typeface="Arial" panose="020B0604020202020204" pitchFamily="34" charset="0"/>
                        </a:rPr>
                        <a:t>Growing slowly</a:t>
                      </a:r>
                      <a:endParaRPr lang="en-GB" sz="180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nchor="b"/>
                </a:tc>
                <a:tc>
                  <a:txBody>
                    <a:bodyPr/>
                    <a:lstStyle/>
                    <a:p>
                      <a:pPr marL="127000" marR="0">
                        <a:lnSpc>
                          <a:spcPct val="100000"/>
                        </a:lnSpc>
                        <a:spcBef>
                          <a:spcPts val="0"/>
                        </a:spcBef>
                        <a:spcAft>
                          <a:spcPts val="0"/>
                        </a:spcAft>
                      </a:pPr>
                      <a:r>
                        <a:rPr lang="en-US" sz="1800" u="none" strike="noStrike" spc="0" dirty="0">
                          <a:effectLst/>
                          <a:latin typeface="Arial" panose="020B0604020202020204" pitchFamily="34" charset="0"/>
                          <a:cs typeface="Arial" panose="020B0604020202020204" pitchFamily="34" charset="0"/>
                        </a:rPr>
                        <a:t>Growing faster</a:t>
                      </a:r>
                      <a:endParaRPr lang="en-GB" sz="18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nchor="b"/>
                </a:tc>
                <a:tc>
                  <a:txBody>
                    <a:bodyPr/>
                    <a:lstStyle/>
                    <a:p>
                      <a:pPr marL="139700" marR="0">
                        <a:lnSpc>
                          <a:spcPct val="100000"/>
                        </a:lnSpc>
                        <a:spcBef>
                          <a:spcPts val="0"/>
                        </a:spcBef>
                        <a:spcAft>
                          <a:spcPts val="0"/>
                        </a:spcAft>
                      </a:pPr>
                      <a:r>
                        <a:rPr lang="en-US" sz="1800" u="none" strike="noStrike" spc="0" dirty="0">
                          <a:effectLst/>
                          <a:latin typeface="Arial" panose="020B0604020202020204" pitchFamily="34" charset="0"/>
                          <a:cs typeface="Arial" panose="020B0604020202020204" pitchFamily="34" charset="0"/>
                        </a:rPr>
                        <a:t>Falling</a:t>
                      </a:r>
                      <a:endParaRPr lang="en-GB" sz="18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6350" marR="6350" marT="0" marB="0" anchor="b"/>
                </a:tc>
              </a:tr>
            </a:tbl>
          </a:graphicData>
        </a:graphic>
      </p:graphicFrame>
    </p:spTree>
    <p:extLst>
      <p:ext uri="{BB962C8B-B14F-4D97-AF65-F5344CB8AC3E}">
        <p14:creationId xmlns:p14="http://schemas.microsoft.com/office/powerpoint/2010/main" val="700684185"/>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6408713" cy="5632311"/>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2000" dirty="0"/>
              <a:t>Recessions usually have more than one cause. In 1974 and 1980, huge oil price rises were very much part of the story. When people and businesses have to pay much more for petrol, they are left with less money to spend on other things, so many businesses find it harder to sell their products. In 1989 and 2008 the economy had been allowed to expand fast and in an unsustainable way. </a:t>
            </a:r>
            <a:endParaRPr lang="en-US" sz="2000" dirty="0" smtClean="0"/>
          </a:p>
          <a:p>
            <a:pPr marL="347663" indent="-347663">
              <a:buClr>
                <a:schemeClr val="accent6">
                  <a:lumMod val="50000"/>
                </a:schemeClr>
              </a:buClr>
              <a:buFont typeface="Wingdings 3" panose="05040102010807070707" pitchFamily="18" charset="2"/>
              <a:buChar char=""/>
            </a:pPr>
            <a:r>
              <a:rPr lang="en-US" sz="2000" dirty="0" smtClean="0"/>
              <a:t>In </a:t>
            </a:r>
            <a:r>
              <a:rPr lang="en-US" sz="2000" dirty="0"/>
              <a:t>keeping cyclical movements to a minimum, government policies can help or hinder. But economies do have a tendency to expand and contract all on their own. Figure 11.2 shows the phases of the economic cycle and the long term trend rate of economic growth as standards of living gradually rise.</a:t>
            </a:r>
          </a:p>
          <a:p>
            <a:pPr marL="347663" indent="-347663">
              <a:buClr>
                <a:schemeClr val="accent6">
                  <a:lumMod val="50000"/>
                </a:schemeClr>
              </a:buClr>
              <a:buFont typeface="Wingdings 3" panose="05040102010807070707" pitchFamily="18" charset="2"/>
              <a:buChar char=""/>
            </a:pPr>
            <a:r>
              <a:rPr lang="en-US" sz="2000" dirty="0"/>
              <a:t>The economic cycle plays a big part in determining the levels of unemployment and inflation. This will become clearer later.</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11</a:t>
            </a:r>
            <a:r>
              <a:rPr lang="en-GB" sz="3600" b="1" dirty="0" smtClean="0"/>
              <a:t>.1 – </a:t>
            </a:r>
            <a:r>
              <a:rPr lang="en-US" sz="3600" dirty="0" smtClean="0">
                <a:effectLst/>
              </a:rPr>
              <a:t>Booms and Recessions - Causes</a:t>
            </a:r>
            <a:endParaRPr lang="en-GB" sz="36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63</a:t>
            </a:r>
            <a:endParaRPr lang="en-GB" sz="1200" b="1" dirty="0">
              <a:latin typeface="Arial" panose="020B0604020202020204" pitchFamily="34" charset="0"/>
              <a:cs typeface="Arial" panose="020B0604020202020204" pitchFamily="34" charset="0"/>
            </a:endParaRPr>
          </a:p>
        </p:txBody>
      </p:sp>
      <p:pic>
        <p:nvPicPr>
          <p:cNvPr id="1028" name="Picture 4" descr="Image result for recession graph supply dema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0232" y="1124744"/>
            <a:ext cx="2212107" cy="218947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economic recession grap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1" y="3501008"/>
            <a:ext cx="2212107" cy="180508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egypt economic recession graph"/>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60231" y="5542676"/>
            <a:ext cx="2208622" cy="1039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0902408"/>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6480721" cy="5632311"/>
          </a:xfrm>
          <a:prstGeom prst="rect">
            <a:avLst/>
          </a:prstGeom>
        </p:spPr>
        <p:txBody>
          <a:bodyPr wrap="square">
            <a:spAutoFit/>
          </a:bodyPr>
          <a:lstStyle/>
          <a:p>
            <a:pPr>
              <a:buClr>
                <a:schemeClr val="accent6">
                  <a:lumMod val="50000"/>
                </a:schemeClr>
              </a:buClr>
            </a:pPr>
            <a:r>
              <a:rPr lang="en-US" b="1" dirty="0"/>
              <a:t>What was wrong in 2012?</a:t>
            </a:r>
          </a:p>
          <a:p>
            <a:pPr marL="347663" indent="-347663">
              <a:buClr>
                <a:schemeClr val="accent6">
                  <a:lumMod val="50000"/>
                </a:schemeClr>
              </a:buClr>
              <a:buFont typeface="Wingdings 3" panose="05040102010807070707" pitchFamily="18" charset="2"/>
              <a:buChar char=""/>
            </a:pPr>
            <a:r>
              <a:rPr lang="en-US" dirty="0"/>
              <a:t>Well, quite a lot. In 2007-08, the credit crunch, a banking crisis in which the banks all lost confidence, meant that they stopped lending to each other. This caused a fall in spending generally because loans became very hard to get. </a:t>
            </a:r>
            <a:endParaRPr lang="en-US" dirty="0" smtClean="0"/>
          </a:p>
          <a:p>
            <a:pPr marL="347663" indent="-347663">
              <a:buClr>
                <a:schemeClr val="accent6">
                  <a:lumMod val="50000"/>
                </a:schemeClr>
              </a:buClr>
              <a:buFont typeface="Wingdings 3" panose="05040102010807070707" pitchFamily="18" charset="2"/>
              <a:buChar char=""/>
            </a:pPr>
            <a:r>
              <a:rPr lang="en-US" dirty="0" smtClean="0"/>
              <a:t>The </a:t>
            </a:r>
            <a:r>
              <a:rPr lang="en-US" dirty="0"/>
              <a:t>economy was in any case sliding slowly towards recession. Business confidence took a big hit: few businesses wanted to invest significantly in new production facilities. So spending fell </a:t>
            </a:r>
            <a:r>
              <a:rPr lang="en-US" dirty="0" smtClean="0"/>
              <a:t>further.</a:t>
            </a:r>
          </a:p>
          <a:p>
            <a:pPr marL="347663" indent="-347663">
              <a:buClr>
                <a:schemeClr val="accent6">
                  <a:lumMod val="50000"/>
                </a:schemeClr>
              </a:buClr>
              <a:buFont typeface="Wingdings 3" panose="05040102010807070707" pitchFamily="18" charset="2"/>
              <a:buChar char=""/>
            </a:pPr>
            <a:r>
              <a:rPr lang="en-US" dirty="0" smtClean="0"/>
              <a:t>As </a:t>
            </a:r>
            <a:r>
              <a:rPr lang="en-US" dirty="0"/>
              <a:t>unemployment rose, many people found their incomes falling and so spent less. The economy got into a vicious downward spiral</a:t>
            </a:r>
            <a:r>
              <a:rPr lang="en-US" dirty="0" smtClean="0"/>
              <a:t>.</a:t>
            </a:r>
          </a:p>
          <a:p>
            <a:pPr>
              <a:buClr>
                <a:schemeClr val="accent6">
                  <a:lumMod val="50000"/>
                </a:schemeClr>
              </a:buClr>
            </a:pPr>
            <a:r>
              <a:rPr lang="en-US" b="1" dirty="0">
                <a:solidFill>
                  <a:srgbClr val="FF0000"/>
                </a:solidFill>
              </a:rPr>
              <a:t>Find out</a:t>
            </a:r>
          </a:p>
          <a:p>
            <a:pPr marL="347663" indent="-347663">
              <a:buClr>
                <a:schemeClr val="accent6">
                  <a:lumMod val="50000"/>
                </a:schemeClr>
              </a:buClr>
              <a:buFont typeface="Wingdings 3" panose="05040102010807070707" pitchFamily="18" charset="2"/>
              <a:buChar char=""/>
            </a:pPr>
            <a:r>
              <a:rPr lang="en-US" dirty="0">
                <a:solidFill>
                  <a:srgbClr val="FF0000"/>
                </a:solidFill>
              </a:rPr>
              <a:t>By the time you read this, the economy will have moved on. Find out what has happened since 2012 to GDP, inflation and unemployment. How would you describe the current level of business confidence? Have you come across businesses that are planning to invest and expand? Do you know why they believe they could succeed</a:t>
            </a:r>
            <a:r>
              <a:rPr lang="en-US" dirty="0" smtClean="0">
                <a:solidFill>
                  <a:srgbClr val="FF0000"/>
                </a:solidFill>
              </a:rPr>
              <a:t>?</a:t>
            </a:r>
            <a:endParaRPr lang="en-US"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sz="3600" dirty="0" smtClean="0"/>
              <a:t>11</a:t>
            </a:r>
            <a:r>
              <a:rPr lang="en-GB" sz="3600" b="1" dirty="0" smtClean="0"/>
              <a:t>.1 – </a:t>
            </a:r>
            <a:r>
              <a:rPr lang="en-US" sz="3600" dirty="0" smtClean="0">
                <a:effectLst/>
              </a:rPr>
              <a:t>Booms and Recessions - 2012</a:t>
            </a:r>
            <a:endParaRPr lang="en-GB" sz="36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64</a:t>
            </a:r>
            <a:endParaRPr lang="en-GB" sz="1200" b="1" dirty="0">
              <a:latin typeface="Arial" panose="020B0604020202020204" pitchFamily="34" charset="0"/>
              <a:cs typeface="Arial" panose="020B0604020202020204" pitchFamily="34" charset="0"/>
            </a:endParaRPr>
          </a:p>
        </p:txBody>
      </p:sp>
      <p:pic>
        <p:nvPicPr>
          <p:cNvPr id="2054" name="Picture 6" descr="Image result for 2012 recession caus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1124744"/>
            <a:ext cx="2160240" cy="5395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5806868"/>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8574228" cy="3170099"/>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2000" dirty="0"/>
              <a:t>Between 2000 and 2008, the number of unemployed people hovered between 1.5 </a:t>
            </a:r>
            <a:r>
              <a:rPr lang="en-US" sz="2000" dirty="0" smtClean="0"/>
              <a:t>and 1.7m, </a:t>
            </a:r>
            <a:r>
              <a:rPr lang="en-US" sz="2000" dirty="0"/>
              <a:t>mostly about 5.5% of the labour force, which was more than most people would want but not too serious. </a:t>
            </a:r>
            <a:r>
              <a:rPr lang="en-US" sz="2000" dirty="0" smtClean="0"/>
              <a:t>Figure 11.3 </a:t>
            </a:r>
            <a:r>
              <a:rPr lang="en-US" sz="2000" dirty="0"/>
              <a:t>shows how unemployment rocketed in 2008-9. </a:t>
            </a:r>
            <a:endParaRPr lang="en-US" sz="2000" dirty="0" smtClean="0"/>
          </a:p>
          <a:p>
            <a:pPr marL="347663" indent="-347663">
              <a:buClr>
                <a:schemeClr val="accent6">
                  <a:lumMod val="50000"/>
                </a:schemeClr>
              </a:buClr>
              <a:buFont typeface="Wingdings 3" panose="05040102010807070707" pitchFamily="18" charset="2"/>
              <a:buChar char=""/>
            </a:pPr>
            <a:r>
              <a:rPr lang="en-US" sz="2000" dirty="0" smtClean="0"/>
              <a:t>Actually </a:t>
            </a:r>
            <a:r>
              <a:rPr lang="en-US" sz="2000" dirty="0"/>
              <a:t>it could have been worse. Many employers tried to avoid making people redundant and kept on as many people as they could. They offered shorter hours or part-time work and some people accepted a pay cut rather than lose their jobs (see Figures 11.4 and 11.5). This meant that employers could be ready and able to expand as soon as demand improved.</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11</a:t>
            </a:r>
            <a:r>
              <a:rPr lang="en-GB" sz="3600" b="1" dirty="0" smtClean="0"/>
              <a:t>.1 – </a:t>
            </a:r>
            <a:r>
              <a:rPr lang="en-US" sz="3600" dirty="0" smtClean="0">
                <a:effectLst/>
              </a:rPr>
              <a:t>Booms and Recessions - Causes</a:t>
            </a:r>
            <a:endParaRPr lang="en-GB" sz="36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65</a:t>
            </a:r>
            <a:endParaRPr lang="en-GB" sz="1200" b="1" dirty="0">
              <a:latin typeface="Arial" panose="020B0604020202020204" pitchFamily="34" charset="0"/>
              <a:cs typeface="Arial" panose="020B0604020202020204" pitchFamily="34" charset="0"/>
            </a:endParaRPr>
          </a:p>
        </p:txBody>
      </p:sp>
      <p:pic>
        <p:nvPicPr>
          <p:cNvPr id="5" name="Picture 4" descr="image12"/>
          <p:cNvPicPr/>
          <p:nvPr/>
        </p:nvPicPr>
        <p:blipFill>
          <a:blip r:embed="rId3">
            <a:extLst>
              <a:ext uri="{28A0092B-C50C-407E-A947-70E740481C1C}">
                <a14:useLocalDpi xmlns:a14="http://schemas.microsoft.com/office/drawing/2010/main" val="0"/>
              </a:ext>
            </a:extLst>
          </a:blip>
          <a:srcRect/>
          <a:stretch>
            <a:fillRect/>
          </a:stretch>
        </p:blipFill>
        <p:spPr bwMode="auto">
          <a:xfrm>
            <a:off x="292249" y="4869160"/>
            <a:ext cx="2623567" cy="1757590"/>
          </a:xfrm>
          <a:prstGeom prst="rect">
            <a:avLst/>
          </a:prstGeom>
          <a:noFill/>
          <a:ln>
            <a:noFill/>
          </a:ln>
        </p:spPr>
      </p:pic>
      <p:pic>
        <p:nvPicPr>
          <p:cNvPr id="8" name="Picture 7" descr="image13"/>
          <p:cNvPicPr/>
          <p:nvPr/>
        </p:nvPicPr>
        <p:blipFill>
          <a:blip r:embed="rId4">
            <a:extLst>
              <a:ext uri="{28A0092B-C50C-407E-A947-70E740481C1C}">
                <a14:useLocalDpi xmlns:a14="http://schemas.microsoft.com/office/drawing/2010/main" val="0"/>
              </a:ext>
            </a:extLst>
          </a:blip>
          <a:srcRect/>
          <a:stretch>
            <a:fillRect/>
          </a:stretch>
        </p:blipFill>
        <p:spPr bwMode="auto">
          <a:xfrm>
            <a:off x="2987824" y="4869160"/>
            <a:ext cx="2623567" cy="1757590"/>
          </a:xfrm>
          <a:prstGeom prst="rect">
            <a:avLst/>
          </a:prstGeom>
          <a:noFill/>
          <a:ln>
            <a:noFill/>
          </a:ln>
        </p:spPr>
      </p:pic>
      <p:pic>
        <p:nvPicPr>
          <p:cNvPr id="9" name="Picture 8" descr="image14"/>
          <p:cNvPicPr/>
          <p:nvPr/>
        </p:nvPicPr>
        <p:blipFill>
          <a:blip r:embed="rId5">
            <a:extLst>
              <a:ext uri="{28A0092B-C50C-407E-A947-70E740481C1C}">
                <a14:useLocalDpi xmlns:a14="http://schemas.microsoft.com/office/drawing/2010/main" val="0"/>
              </a:ext>
            </a:extLst>
          </a:blip>
          <a:srcRect/>
          <a:stretch>
            <a:fillRect/>
          </a:stretch>
        </p:blipFill>
        <p:spPr bwMode="auto">
          <a:xfrm>
            <a:off x="5724128" y="4869160"/>
            <a:ext cx="3101619" cy="1757590"/>
          </a:xfrm>
          <a:prstGeom prst="rect">
            <a:avLst/>
          </a:prstGeom>
          <a:noFill/>
          <a:ln>
            <a:noFill/>
          </a:ln>
        </p:spPr>
      </p:pic>
      <p:sp>
        <p:nvSpPr>
          <p:cNvPr id="3" name="Rectangle 2"/>
          <p:cNvSpPr/>
          <p:nvPr/>
        </p:nvSpPr>
        <p:spPr>
          <a:xfrm>
            <a:off x="3203848" y="4581128"/>
            <a:ext cx="2414315" cy="207749"/>
          </a:xfrm>
          <a:prstGeom prst="rect">
            <a:avLst/>
          </a:prstGeom>
        </p:spPr>
        <p:txBody>
          <a:bodyPr wrap="none">
            <a:spAutoFit/>
          </a:bodyPr>
          <a:lstStyle/>
          <a:p>
            <a:pPr marL="0" marR="0">
              <a:lnSpc>
                <a:spcPts val="850"/>
              </a:lnSpc>
              <a:spcBef>
                <a:spcPts val="0"/>
              </a:spcBef>
              <a:spcAft>
                <a:spcPts val="0"/>
              </a:spcAft>
            </a:pPr>
            <a:r>
              <a:rPr lang="en-US" sz="1700" dirty="0" smtClean="0">
                <a:latin typeface="Arial" panose="020B0604020202020204" pitchFamily="34" charset="0"/>
                <a:ea typeface="Segoe UI" panose="020B0502040204020203" pitchFamily="34" charset="0"/>
                <a:cs typeface="Arial" panose="020B0604020202020204" pitchFamily="34" charset="0"/>
              </a:rPr>
              <a:t>11.4</a:t>
            </a:r>
            <a:r>
              <a:rPr lang="en-US" sz="1700" dirty="0">
                <a:latin typeface="Arial" panose="020B0604020202020204" pitchFamily="34" charset="0"/>
                <a:ea typeface="Segoe UI" panose="020B0502040204020203" pitchFamily="34" charset="0"/>
                <a:cs typeface="Arial" panose="020B0604020202020204" pitchFamily="34" charset="0"/>
              </a:rPr>
              <a:t>: Part-time working</a:t>
            </a:r>
            <a:endParaRPr lang="en-GB" sz="1700" i="1" dirty="0">
              <a:effectLst/>
              <a:latin typeface="Arial" panose="020B0604020202020204" pitchFamily="34" charset="0"/>
              <a:ea typeface="Segoe UI" panose="020B0502040204020203" pitchFamily="34" charset="0"/>
              <a:cs typeface="Arial" panose="020B0604020202020204" pitchFamily="34" charset="0"/>
            </a:endParaRPr>
          </a:p>
        </p:txBody>
      </p:sp>
      <p:sp>
        <p:nvSpPr>
          <p:cNvPr id="10" name="Text Box 25"/>
          <p:cNvSpPr txBox="1">
            <a:spLocks noChangeArrowheads="1"/>
          </p:cNvSpPr>
          <p:nvPr/>
        </p:nvSpPr>
        <p:spPr bwMode="auto">
          <a:xfrm>
            <a:off x="323528" y="4581708"/>
            <a:ext cx="268541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spAutoFit/>
          </a:bodyPr>
          <a:lstStyle/>
          <a:p>
            <a:pPr marL="0" marR="0">
              <a:spcBef>
                <a:spcPts val="0"/>
              </a:spcBef>
              <a:spcAft>
                <a:spcPts val="0"/>
              </a:spcAft>
            </a:pPr>
            <a:r>
              <a:rPr lang="en-US" sz="1400" dirty="0" smtClean="0">
                <a:latin typeface="Arial" panose="020B0604020202020204" pitchFamily="34" charset="0"/>
                <a:ea typeface="Segoe UI" panose="020B0502040204020203" pitchFamily="34" charset="0"/>
                <a:cs typeface="Arial" panose="020B0604020202020204" pitchFamily="34" charset="0"/>
              </a:rPr>
              <a:t>11.3</a:t>
            </a:r>
            <a:r>
              <a:rPr lang="en-US" sz="1400" dirty="0">
                <a:latin typeface="Arial" panose="020B0604020202020204" pitchFamily="34" charset="0"/>
                <a:ea typeface="Segoe UI" panose="020B0502040204020203" pitchFamily="34" charset="0"/>
                <a:cs typeface="Arial" panose="020B0604020202020204" pitchFamily="34" charset="0"/>
              </a:rPr>
              <a:t>: Unemployment, </a:t>
            </a:r>
            <a:r>
              <a:rPr lang="en-US" sz="1400" dirty="0" smtClean="0">
                <a:latin typeface="Arial" panose="020B0604020202020204" pitchFamily="34" charset="0"/>
                <a:ea typeface="Segoe UI" panose="020B0502040204020203" pitchFamily="34" charset="0"/>
                <a:cs typeface="Arial" panose="020B0604020202020204" pitchFamily="34" charset="0"/>
              </a:rPr>
              <a:t>2008-2012</a:t>
            </a:r>
            <a:endParaRPr lang="en-GB" sz="1400" dirty="0">
              <a:latin typeface="Arial" panose="020B0604020202020204" pitchFamily="34" charset="0"/>
              <a:ea typeface="Segoe UI" panose="020B0502040204020203" pitchFamily="34" charset="0"/>
              <a:cs typeface="Arial" panose="020B0604020202020204" pitchFamily="34" charset="0"/>
            </a:endParaRPr>
          </a:p>
        </p:txBody>
      </p:sp>
      <p:sp>
        <p:nvSpPr>
          <p:cNvPr id="11" name="Rectangle 10"/>
          <p:cNvSpPr/>
          <p:nvPr/>
        </p:nvSpPr>
        <p:spPr>
          <a:xfrm>
            <a:off x="6156176" y="4581128"/>
            <a:ext cx="2438424" cy="207749"/>
          </a:xfrm>
          <a:prstGeom prst="rect">
            <a:avLst/>
          </a:prstGeom>
        </p:spPr>
        <p:txBody>
          <a:bodyPr wrap="none">
            <a:spAutoFit/>
          </a:bodyPr>
          <a:lstStyle/>
          <a:p>
            <a:pPr marL="0" marR="0">
              <a:lnSpc>
                <a:spcPts val="850"/>
              </a:lnSpc>
              <a:spcBef>
                <a:spcPts val="0"/>
              </a:spcBef>
              <a:spcAft>
                <a:spcPts val="0"/>
              </a:spcAft>
            </a:pPr>
            <a:r>
              <a:rPr lang="en-US" sz="1700" dirty="0" smtClean="0">
                <a:latin typeface="Arial" panose="020B0604020202020204" pitchFamily="34" charset="0"/>
                <a:ea typeface="Segoe UI" panose="020B0502040204020203" pitchFamily="34" charset="0"/>
                <a:cs typeface="Arial" panose="020B0604020202020204" pitchFamily="34" charset="0"/>
              </a:rPr>
              <a:t>11.5: Average Earnings</a:t>
            </a:r>
            <a:endParaRPr lang="en-GB" sz="1700" i="1" dirty="0">
              <a:effectLst/>
              <a:latin typeface="Arial" panose="020B0604020202020204" pitchFamily="34" charset="0"/>
              <a:ea typeface="Segoe UI" panose="020B0502040204020203" pitchFamily="34" charset="0"/>
              <a:cs typeface="Arial" panose="020B0604020202020204" pitchFamily="34" charset="0"/>
            </a:endParaRPr>
          </a:p>
        </p:txBody>
      </p:sp>
    </p:spTree>
    <p:extLst>
      <p:ext uri="{BB962C8B-B14F-4D97-AF65-F5344CB8AC3E}">
        <p14:creationId xmlns:p14="http://schemas.microsoft.com/office/powerpoint/2010/main" val="4114324421"/>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8574228" cy="3308598"/>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1900" dirty="0" smtClean="0"/>
              <a:t>Unfortunately, in 2012, although there had been short periods of relative buoyancy in the economy, the turnaround had not yet begun. This story is very typical of recession conditions. 2.6m is about 8.2% of the work force. Also, there may be many people who would like to work but do not qualify for unemployment benefits and have given up looking.</a:t>
            </a:r>
          </a:p>
          <a:p>
            <a:pPr marL="347663" indent="-347663">
              <a:buClr>
                <a:schemeClr val="accent6">
                  <a:lumMod val="50000"/>
                </a:schemeClr>
              </a:buClr>
              <a:buFont typeface="Wingdings 3" panose="05040102010807070707" pitchFamily="18" charset="2"/>
              <a:buChar char=""/>
            </a:pPr>
            <a:r>
              <a:rPr lang="en-US" sz="1900" dirty="0" smtClean="0"/>
              <a:t>The smaller increase in unemployment, in 2011, suggested the start of what is called a </a:t>
            </a:r>
            <a:r>
              <a:rPr lang="en-US" sz="1900" b="1" dirty="0" smtClean="0"/>
              <a:t>double-dip</a:t>
            </a:r>
            <a:r>
              <a:rPr lang="en-US" sz="1900" dirty="0" smtClean="0"/>
              <a:t> recession. This could be because of the harsh expenditure cuts, which European governments were using as a way of reducing their large deficits. The difficulty is that in a recession, part of the large deficit comes from paying increased unemployment benefits while receiving less in tax revenue because incomes for many people are falling.</a:t>
            </a:r>
            <a:endParaRPr lang="en-US" sz="1900" dirty="0"/>
          </a:p>
        </p:txBody>
      </p:sp>
      <p:sp>
        <p:nvSpPr>
          <p:cNvPr id="6" name="Title 1"/>
          <p:cNvSpPr>
            <a:spLocks noGrp="1"/>
          </p:cNvSpPr>
          <p:nvPr>
            <p:ph type="title"/>
          </p:nvPr>
        </p:nvSpPr>
        <p:spPr>
          <a:xfrm>
            <a:off x="35496" y="72008"/>
            <a:ext cx="7704856" cy="548680"/>
          </a:xfrm>
        </p:spPr>
        <p:txBody>
          <a:bodyPr>
            <a:noAutofit/>
          </a:bodyPr>
          <a:lstStyle/>
          <a:p>
            <a:r>
              <a:rPr lang="en-GB" sz="3600" dirty="0" smtClean="0"/>
              <a:t>11</a:t>
            </a:r>
            <a:r>
              <a:rPr lang="en-GB" sz="3600" b="1" dirty="0" smtClean="0"/>
              <a:t>.1 – </a:t>
            </a:r>
            <a:r>
              <a:rPr lang="en-US" sz="3600" dirty="0" smtClean="0">
                <a:effectLst/>
              </a:rPr>
              <a:t>Booms and Recessions - Causes</a:t>
            </a:r>
            <a:endParaRPr lang="en-GB" sz="36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65</a:t>
            </a:r>
            <a:endParaRPr lang="en-GB" sz="1200" b="1" dirty="0">
              <a:latin typeface="Arial" panose="020B0604020202020204" pitchFamily="34" charset="0"/>
              <a:cs typeface="Arial" panose="020B0604020202020204" pitchFamily="34" charset="0"/>
            </a:endParaRPr>
          </a:p>
        </p:txBody>
      </p:sp>
      <p:pic>
        <p:nvPicPr>
          <p:cNvPr id="5" name="Picture 4" descr="image12"/>
          <p:cNvPicPr/>
          <p:nvPr/>
        </p:nvPicPr>
        <p:blipFill>
          <a:blip r:embed="rId3">
            <a:extLst>
              <a:ext uri="{28A0092B-C50C-407E-A947-70E740481C1C}">
                <a14:useLocalDpi xmlns:a14="http://schemas.microsoft.com/office/drawing/2010/main" val="0"/>
              </a:ext>
            </a:extLst>
          </a:blip>
          <a:srcRect/>
          <a:stretch>
            <a:fillRect/>
          </a:stretch>
        </p:blipFill>
        <p:spPr bwMode="auto">
          <a:xfrm>
            <a:off x="292249" y="4869160"/>
            <a:ext cx="2623567" cy="1757590"/>
          </a:xfrm>
          <a:prstGeom prst="rect">
            <a:avLst/>
          </a:prstGeom>
          <a:noFill/>
          <a:ln>
            <a:noFill/>
          </a:ln>
        </p:spPr>
      </p:pic>
      <p:pic>
        <p:nvPicPr>
          <p:cNvPr id="9" name="Picture 8" descr="image14"/>
          <p:cNvPicPr/>
          <p:nvPr/>
        </p:nvPicPr>
        <p:blipFill>
          <a:blip r:embed="rId4">
            <a:extLst>
              <a:ext uri="{28A0092B-C50C-407E-A947-70E740481C1C}">
                <a14:useLocalDpi xmlns:a14="http://schemas.microsoft.com/office/drawing/2010/main" val="0"/>
              </a:ext>
            </a:extLst>
          </a:blip>
          <a:srcRect/>
          <a:stretch>
            <a:fillRect/>
          </a:stretch>
        </p:blipFill>
        <p:spPr bwMode="auto">
          <a:xfrm>
            <a:off x="3059832" y="4869160"/>
            <a:ext cx="3101619" cy="1757590"/>
          </a:xfrm>
          <a:prstGeom prst="rect">
            <a:avLst/>
          </a:prstGeom>
          <a:noFill/>
          <a:ln>
            <a:noFill/>
          </a:ln>
        </p:spPr>
      </p:pic>
      <p:sp>
        <p:nvSpPr>
          <p:cNvPr id="10" name="Text Box 25"/>
          <p:cNvSpPr txBox="1">
            <a:spLocks noChangeArrowheads="1"/>
          </p:cNvSpPr>
          <p:nvPr/>
        </p:nvSpPr>
        <p:spPr bwMode="auto">
          <a:xfrm>
            <a:off x="323528" y="4581708"/>
            <a:ext cx="268541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spAutoFit/>
          </a:bodyPr>
          <a:lstStyle/>
          <a:p>
            <a:pPr marL="0" marR="0">
              <a:spcBef>
                <a:spcPts val="0"/>
              </a:spcBef>
              <a:spcAft>
                <a:spcPts val="0"/>
              </a:spcAft>
            </a:pPr>
            <a:r>
              <a:rPr lang="en-US" sz="1400" dirty="0" smtClean="0">
                <a:latin typeface="Arial" panose="020B0604020202020204" pitchFamily="34" charset="0"/>
                <a:ea typeface="Segoe UI" panose="020B0502040204020203" pitchFamily="34" charset="0"/>
                <a:cs typeface="Arial" panose="020B0604020202020204" pitchFamily="34" charset="0"/>
              </a:rPr>
              <a:t>11.3</a:t>
            </a:r>
            <a:r>
              <a:rPr lang="en-US" sz="1400" dirty="0">
                <a:latin typeface="Arial" panose="020B0604020202020204" pitchFamily="34" charset="0"/>
                <a:ea typeface="Segoe UI" panose="020B0502040204020203" pitchFamily="34" charset="0"/>
                <a:cs typeface="Arial" panose="020B0604020202020204" pitchFamily="34" charset="0"/>
              </a:rPr>
              <a:t>: Unemployment, </a:t>
            </a:r>
            <a:r>
              <a:rPr lang="en-US" sz="1400" dirty="0" smtClean="0">
                <a:latin typeface="Arial" panose="020B0604020202020204" pitchFamily="34" charset="0"/>
                <a:ea typeface="Segoe UI" panose="020B0502040204020203" pitchFamily="34" charset="0"/>
                <a:cs typeface="Arial" panose="020B0604020202020204" pitchFamily="34" charset="0"/>
              </a:rPr>
              <a:t>2008-2012</a:t>
            </a:r>
            <a:endParaRPr lang="en-GB" sz="1400" dirty="0">
              <a:latin typeface="Arial" panose="020B0604020202020204" pitchFamily="34" charset="0"/>
              <a:ea typeface="Segoe UI" panose="020B0502040204020203" pitchFamily="34" charset="0"/>
              <a:cs typeface="Arial" panose="020B0604020202020204" pitchFamily="34" charset="0"/>
            </a:endParaRPr>
          </a:p>
        </p:txBody>
      </p:sp>
      <p:sp>
        <p:nvSpPr>
          <p:cNvPr id="11" name="Rectangle 10"/>
          <p:cNvSpPr/>
          <p:nvPr/>
        </p:nvSpPr>
        <p:spPr>
          <a:xfrm>
            <a:off x="3491880" y="4581128"/>
            <a:ext cx="2438424" cy="207749"/>
          </a:xfrm>
          <a:prstGeom prst="rect">
            <a:avLst/>
          </a:prstGeom>
        </p:spPr>
        <p:txBody>
          <a:bodyPr wrap="none">
            <a:spAutoFit/>
          </a:bodyPr>
          <a:lstStyle/>
          <a:p>
            <a:pPr marL="0" marR="0">
              <a:lnSpc>
                <a:spcPts val="850"/>
              </a:lnSpc>
              <a:spcBef>
                <a:spcPts val="0"/>
              </a:spcBef>
              <a:spcAft>
                <a:spcPts val="0"/>
              </a:spcAft>
            </a:pPr>
            <a:r>
              <a:rPr lang="en-US" sz="1700" dirty="0" smtClean="0">
                <a:latin typeface="Arial" panose="020B0604020202020204" pitchFamily="34" charset="0"/>
                <a:ea typeface="Segoe UI" panose="020B0502040204020203" pitchFamily="34" charset="0"/>
                <a:cs typeface="Arial" panose="020B0604020202020204" pitchFamily="34" charset="0"/>
              </a:rPr>
              <a:t>11.5: Average Earnings</a:t>
            </a:r>
            <a:endParaRPr lang="en-GB" sz="1700" i="1" dirty="0">
              <a:effectLst/>
              <a:latin typeface="Arial" panose="020B0604020202020204" pitchFamily="34" charset="0"/>
              <a:ea typeface="Segoe UI" panose="020B0502040204020203" pitchFamily="34" charset="0"/>
              <a:cs typeface="Arial" panose="020B0604020202020204" pitchFamily="34" charset="0"/>
            </a:endParaRPr>
          </a:p>
        </p:txBody>
      </p:sp>
      <p:sp>
        <p:nvSpPr>
          <p:cNvPr id="4" name="Rectangle 3"/>
          <p:cNvSpPr/>
          <p:nvPr/>
        </p:nvSpPr>
        <p:spPr>
          <a:xfrm>
            <a:off x="6305467" y="4437112"/>
            <a:ext cx="2520280" cy="2169825"/>
          </a:xfrm>
          <a:prstGeom prst="rect">
            <a:avLst/>
          </a:prstGeom>
          <a:solidFill>
            <a:schemeClr val="accent5">
              <a:lumMod val="40000"/>
              <a:lumOff val="60000"/>
            </a:schemeClr>
          </a:solidFill>
          <a:ln w="57150">
            <a:solidFill>
              <a:srgbClr val="002060"/>
            </a:solidFill>
          </a:ln>
        </p:spPr>
        <p:txBody>
          <a:bodyPr wrap="square">
            <a:spAutoFit/>
          </a:bodyPr>
          <a:lstStyle/>
          <a:p>
            <a:pPr marR="0">
              <a:spcBef>
                <a:spcPts val="0"/>
              </a:spcBef>
              <a:spcAft>
                <a:spcPts val="0"/>
              </a:spcAft>
            </a:pPr>
            <a:r>
              <a:rPr lang="en-US" sz="1500" b="1" dirty="0" smtClean="0">
                <a:solidFill>
                  <a:srgbClr val="FF0000"/>
                </a:solidFill>
                <a:latin typeface="Arial" panose="020B0604020202020204" pitchFamily="34" charset="0"/>
                <a:ea typeface="Segoe UI" panose="020B0502040204020203" pitchFamily="34" charset="0"/>
                <a:cs typeface="Arial" panose="020B0604020202020204" pitchFamily="34" charset="0"/>
              </a:rPr>
              <a:t>WATCH </a:t>
            </a:r>
            <a:r>
              <a:rPr lang="en-US" sz="1500" b="1" dirty="0">
                <a:solidFill>
                  <a:srgbClr val="FF0000"/>
                </a:solidFill>
                <a:latin typeface="Arial" panose="020B0604020202020204" pitchFamily="34" charset="0"/>
                <a:ea typeface="Segoe UI" panose="020B0502040204020203" pitchFamily="34" charset="0"/>
                <a:cs typeface="Arial" panose="020B0604020202020204" pitchFamily="34" charset="0"/>
              </a:rPr>
              <a:t>OUT!</a:t>
            </a:r>
            <a:endParaRPr lang="en-GB" sz="1500" b="1" dirty="0">
              <a:solidFill>
                <a:srgbClr val="FF0000"/>
              </a:solidFill>
              <a:latin typeface="Arial" panose="020B0604020202020204" pitchFamily="34" charset="0"/>
              <a:ea typeface="Arial Unicode MS" panose="020B0604020202020204" pitchFamily="34" charset="-128"/>
              <a:cs typeface="Arial" panose="020B0604020202020204" pitchFamily="34" charset="0"/>
            </a:endParaRPr>
          </a:p>
          <a:p>
            <a:pPr marR="203200" algn="just">
              <a:spcBef>
                <a:spcPts val="0"/>
              </a:spcBef>
              <a:spcAft>
                <a:spcPts val="0"/>
              </a:spcAft>
            </a:pPr>
            <a:r>
              <a:rPr lang="en-US" sz="1500" dirty="0">
                <a:latin typeface="Arial" panose="020B0604020202020204" pitchFamily="34" charset="0"/>
                <a:ea typeface="Segoe UI" panose="020B0502040204020203" pitchFamily="34" charset="0"/>
                <a:cs typeface="Arial" panose="020B0604020202020204" pitchFamily="34" charset="0"/>
              </a:rPr>
              <a:t>The axes do not start at </a:t>
            </a:r>
            <a:r>
              <a:rPr lang="en-US" sz="1500" dirty="0" smtClean="0">
                <a:latin typeface="Arial" panose="020B0604020202020204" pitchFamily="34" charset="0"/>
                <a:ea typeface="Segoe UI" panose="020B0502040204020203" pitchFamily="34" charset="0"/>
                <a:cs typeface="Arial" panose="020B0604020202020204" pitchFamily="34" charset="0"/>
              </a:rPr>
              <a:t>0. </a:t>
            </a:r>
            <a:r>
              <a:rPr lang="en-US" sz="1500" dirty="0">
                <a:latin typeface="Arial" panose="020B0604020202020204" pitchFamily="34" charset="0"/>
                <a:ea typeface="Segoe UI" panose="020B0502040204020203" pitchFamily="34" charset="0"/>
                <a:cs typeface="Arial" panose="020B0604020202020204" pitchFamily="34" charset="0"/>
              </a:rPr>
              <a:t>Remember to look for this when you are trying </a:t>
            </a:r>
            <a:r>
              <a:rPr lang="en-US" sz="1500" dirty="0" smtClean="0">
                <a:latin typeface="Arial" panose="020B0604020202020204" pitchFamily="34" charset="0"/>
                <a:ea typeface="Segoe UI" panose="020B0502040204020203" pitchFamily="34" charset="0"/>
                <a:cs typeface="Arial" panose="020B0604020202020204" pitchFamily="34" charset="0"/>
              </a:rPr>
              <a:t>to </a:t>
            </a:r>
            <a:r>
              <a:rPr lang="en-US" sz="1500" dirty="0">
                <a:latin typeface="Arial" panose="020B0604020202020204" pitchFamily="34" charset="0"/>
                <a:ea typeface="Segoe UI" panose="020B0502040204020203" pitchFamily="34" charset="0"/>
                <a:cs typeface="Arial" panose="020B0604020202020204" pitchFamily="34" charset="0"/>
              </a:rPr>
              <a:t>interpret the data.</a:t>
            </a:r>
            <a:endParaRPr lang="en-GB" sz="1500" dirty="0">
              <a:latin typeface="Arial" panose="020B0604020202020204" pitchFamily="34" charset="0"/>
              <a:ea typeface="Segoe UI" panose="020B0502040204020203" pitchFamily="34" charset="0"/>
              <a:cs typeface="Arial" panose="020B0604020202020204" pitchFamily="34" charset="0"/>
            </a:endParaRPr>
          </a:p>
          <a:p>
            <a:pPr>
              <a:spcBef>
                <a:spcPts val="0"/>
              </a:spcBef>
              <a:spcAft>
                <a:spcPts val="0"/>
              </a:spcAft>
            </a:pPr>
            <a:r>
              <a:rPr lang="en-US" sz="1500" dirty="0" smtClean="0">
                <a:solidFill>
                  <a:srgbClr val="000000"/>
                </a:solidFill>
                <a:latin typeface="Arial" panose="020B0604020202020204" pitchFamily="34" charset="0"/>
                <a:ea typeface="Arial Unicode MS" panose="020B0604020202020204" pitchFamily="34" charset="-128"/>
                <a:cs typeface="Arial" panose="020B0604020202020204" pitchFamily="34" charset="0"/>
              </a:rPr>
              <a:t>Also, </a:t>
            </a:r>
            <a:r>
              <a:rPr lang="en-US" sz="1500" dirty="0">
                <a:solidFill>
                  <a:srgbClr val="000000"/>
                </a:solidFill>
                <a:latin typeface="Arial" panose="020B0604020202020204" pitchFamily="34" charset="0"/>
                <a:ea typeface="Arial Unicode MS" panose="020B0604020202020204" pitchFamily="34" charset="-128"/>
                <a:cs typeface="Arial" panose="020B0604020202020204" pitchFamily="34" charset="0"/>
              </a:rPr>
              <a:t>if earnings increase by less than the rate of inflation, </a:t>
            </a:r>
            <a:r>
              <a:rPr lang="en-US" sz="1500" b="1" i="1" dirty="0">
                <a:solidFill>
                  <a:srgbClr val="000000"/>
                </a:solidFill>
                <a:latin typeface="Arial" panose="020B0604020202020204" pitchFamily="34" charset="0"/>
                <a:ea typeface="Segoe UI" panose="020B0502040204020203" pitchFamily="34" charset="0"/>
                <a:cs typeface="Arial" panose="020B0604020202020204" pitchFamily="34" charset="0"/>
              </a:rPr>
              <a:t>real</a:t>
            </a:r>
            <a:r>
              <a:rPr lang="en-US" sz="1500" i="1" dirty="0">
                <a:solidFill>
                  <a:srgbClr val="000000"/>
                </a:solidFill>
                <a:latin typeface="Arial" panose="020B0604020202020204" pitchFamily="34" charset="0"/>
                <a:ea typeface="Segoe UI" panose="020B0502040204020203" pitchFamily="34" charset="0"/>
                <a:cs typeface="Arial" panose="020B0604020202020204" pitchFamily="34" charset="0"/>
              </a:rPr>
              <a:t> </a:t>
            </a:r>
            <a:r>
              <a:rPr lang="en-US" sz="1500" dirty="0">
                <a:solidFill>
                  <a:srgbClr val="000000"/>
                </a:solidFill>
                <a:latin typeface="Arial" panose="020B0604020202020204" pitchFamily="34" charset="0"/>
                <a:ea typeface="Arial Unicode MS" panose="020B0604020202020204" pitchFamily="34" charset="-128"/>
                <a:cs typeface="Arial" panose="020B0604020202020204" pitchFamily="34" charset="0"/>
              </a:rPr>
              <a:t>incomes are falling.</a:t>
            </a:r>
            <a:endParaRPr lang="en-GB"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28819059"/>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5760641" cy="5755422"/>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300" dirty="0"/>
              <a:t>In a booming economy, demand is growing fast. Businesses can put up prices and still sell their products. In a recession, businesses are competing in a shrinking market and they will be much more inclined to keep prices the same or cut them. So inflation automatically accelerates in a boom and slows in a recession. </a:t>
            </a:r>
            <a:endParaRPr lang="en-US" sz="2300" dirty="0" smtClean="0"/>
          </a:p>
          <a:p>
            <a:pPr marL="398463" indent="-398463">
              <a:buClr>
                <a:schemeClr val="accent6">
                  <a:lumMod val="50000"/>
                </a:schemeClr>
              </a:buClr>
              <a:buFont typeface="Wingdings 3" panose="05040102010807070707" pitchFamily="18" charset="2"/>
              <a:buChar char=""/>
            </a:pPr>
            <a:r>
              <a:rPr lang="en-US" sz="2300" dirty="0" smtClean="0"/>
              <a:t>For </a:t>
            </a:r>
            <a:r>
              <a:rPr lang="en-US" sz="2300" dirty="0"/>
              <a:t>a long period up to 2007, inflation rates stayed close to the government target of 2% and you might therefore have expected inflation to fall below that in the period 2008-12. </a:t>
            </a:r>
            <a:endParaRPr lang="en-US" sz="2300" dirty="0" smtClean="0"/>
          </a:p>
          <a:p>
            <a:pPr marL="398463" indent="-398463">
              <a:buClr>
                <a:schemeClr val="accent6">
                  <a:lumMod val="50000"/>
                </a:schemeClr>
              </a:buClr>
              <a:buFont typeface="Wingdings 3" panose="05040102010807070707" pitchFamily="18" charset="2"/>
              <a:buChar char=""/>
            </a:pPr>
            <a:r>
              <a:rPr lang="en-US" sz="2300" dirty="0" smtClean="0"/>
              <a:t>Figure </a:t>
            </a:r>
            <a:r>
              <a:rPr lang="en-US" sz="2300" dirty="0"/>
              <a:t>11.6 shows what actually happened.</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11</a:t>
            </a:r>
            <a:r>
              <a:rPr lang="en-GB" sz="3600" b="1" dirty="0" smtClean="0"/>
              <a:t>.1 – </a:t>
            </a:r>
            <a:r>
              <a:rPr lang="en-US" sz="3600" dirty="0" smtClean="0">
                <a:effectLst/>
              </a:rPr>
              <a:t>Booms and Recessions - Causes</a:t>
            </a:r>
            <a:endParaRPr lang="en-GB" sz="36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66</a:t>
            </a:r>
            <a:endParaRPr lang="en-GB" sz="1200" b="1" dirty="0">
              <a:latin typeface="Arial" panose="020B0604020202020204" pitchFamily="34" charset="0"/>
              <a:cs typeface="Arial" panose="020B0604020202020204" pitchFamily="34" charset="0"/>
            </a:endParaRPr>
          </a:p>
        </p:txBody>
      </p:sp>
      <p:pic>
        <p:nvPicPr>
          <p:cNvPr id="12" name="Picture 11" descr="image15"/>
          <p:cNvPicPr/>
          <p:nvPr/>
        </p:nvPicPr>
        <p:blipFill>
          <a:blip r:embed="rId3">
            <a:extLst>
              <a:ext uri="{28A0092B-C50C-407E-A947-70E740481C1C}">
                <a14:useLocalDpi xmlns:a14="http://schemas.microsoft.com/office/drawing/2010/main" val="0"/>
              </a:ext>
            </a:extLst>
          </a:blip>
          <a:srcRect/>
          <a:stretch>
            <a:fillRect/>
          </a:stretch>
        </p:blipFill>
        <p:spPr bwMode="auto">
          <a:xfrm>
            <a:off x="6012160" y="1124744"/>
            <a:ext cx="2839591" cy="1996745"/>
          </a:xfrm>
          <a:prstGeom prst="rect">
            <a:avLst/>
          </a:prstGeom>
          <a:noFill/>
          <a:ln>
            <a:noFill/>
          </a:ln>
        </p:spPr>
      </p:pic>
      <p:sp>
        <p:nvSpPr>
          <p:cNvPr id="3" name="TextBox 2"/>
          <p:cNvSpPr txBox="1"/>
          <p:nvPr/>
        </p:nvSpPr>
        <p:spPr>
          <a:xfrm>
            <a:off x="6328826" y="3164235"/>
            <a:ext cx="2347630" cy="369332"/>
          </a:xfrm>
          <a:prstGeom prst="rect">
            <a:avLst/>
          </a:prstGeom>
          <a:noFill/>
        </p:spPr>
        <p:txBody>
          <a:bodyPr wrap="none" rtlCol="0">
            <a:spAutoFit/>
          </a:bodyPr>
          <a:lstStyle/>
          <a:p>
            <a:r>
              <a:rPr lang="en-GB" dirty="0" smtClean="0"/>
              <a:t>Figure 11.6: Inflation</a:t>
            </a:r>
            <a:endParaRPr lang="en-GB" dirty="0"/>
          </a:p>
        </p:txBody>
      </p:sp>
      <p:pic>
        <p:nvPicPr>
          <p:cNvPr id="3074" name="Picture 2" descr="Image result for egypt inflation rate forecast"/>
          <p:cNvPicPr>
            <a:picLocks noChangeAspect="1" noChangeArrowheads="1"/>
          </p:cNvPicPr>
          <p:nvPr/>
        </p:nvPicPr>
        <p:blipFill rotWithShape="1">
          <a:blip r:embed="rId4">
            <a:extLst>
              <a:ext uri="{28A0092B-C50C-407E-A947-70E740481C1C}">
                <a14:useLocalDpi xmlns:a14="http://schemas.microsoft.com/office/drawing/2010/main" val="0"/>
              </a:ext>
            </a:extLst>
          </a:blip>
          <a:srcRect l="5177" r="4725" b="8599"/>
          <a:stretch/>
        </p:blipFill>
        <p:spPr bwMode="auto">
          <a:xfrm>
            <a:off x="6012160" y="3501008"/>
            <a:ext cx="2839590" cy="134168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egypt oil price rise november 201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1074"/>
          <a:stretch/>
        </p:blipFill>
        <p:spPr bwMode="auto">
          <a:xfrm>
            <a:off x="6012160" y="4927252"/>
            <a:ext cx="2839589" cy="1680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956978"/>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8568953" cy="5693866"/>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800" b="1" dirty="0">
                <a:solidFill>
                  <a:srgbClr val="FF0000"/>
                </a:solidFill>
              </a:rPr>
              <a:t>Unemployment</a:t>
            </a:r>
            <a:r>
              <a:rPr lang="en-US" sz="2800" dirty="0">
                <a:solidFill>
                  <a:srgbClr val="FF0000"/>
                </a:solidFill>
              </a:rPr>
              <a:t> </a:t>
            </a:r>
            <a:r>
              <a:rPr lang="en-US" sz="2800" dirty="0"/>
              <a:t>occurs when there are people who want to work but cannot find a job. High unemployment is wasteful: resources, in the form of people, are not producing anything and the government has to increase the amount spent on unemployment benefits.</a:t>
            </a:r>
          </a:p>
          <a:p>
            <a:pPr marL="398463" indent="-398463">
              <a:buClr>
                <a:schemeClr val="accent6">
                  <a:lumMod val="50000"/>
                </a:schemeClr>
              </a:buClr>
              <a:buFont typeface="Wingdings 3" panose="05040102010807070707" pitchFamily="18" charset="2"/>
              <a:buChar char=""/>
            </a:pPr>
            <a:r>
              <a:rPr lang="en-US" sz="2800" b="1" dirty="0" smtClean="0">
                <a:solidFill>
                  <a:srgbClr val="FF0000"/>
                </a:solidFill>
              </a:rPr>
              <a:t>Inflation </a:t>
            </a:r>
            <a:r>
              <a:rPr lang="en-US" sz="2800" dirty="0" smtClean="0"/>
              <a:t>is a sustained rise in the general level of prices for goods and services. If incomes stay the same, purchasing power will fall. Inflation can be measured in different ways. The </a:t>
            </a:r>
            <a:r>
              <a:rPr lang="en-US" sz="2800" b="1" dirty="0" smtClean="0">
                <a:solidFill>
                  <a:srgbClr val="FF0000"/>
                </a:solidFill>
              </a:rPr>
              <a:t>Consumer Price Index </a:t>
            </a:r>
            <a:r>
              <a:rPr lang="en-US" sz="2800" dirty="0" smtClean="0"/>
              <a:t>(CPI) is used when comparing inflation rates internationally. The </a:t>
            </a:r>
            <a:r>
              <a:rPr lang="en-US" sz="2800" b="1" dirty="0" smtClean="0">
                <a:solidFill>
                  <a:srgbClr val="FF0000"/>
                </a:solidFill>
              </a:rPr>
              <a:t>Retail Price Index</a:t>
            </a:r>
            <a:r>
              <a:rPr lang="en-US" sz="2800" dirty="0" smtClean="0"/>
              <a:t> (RPI) is used as a basis for setting pay and pensions.</a:t>
            </a:r>
            <a:endParaRPr lang="en-US" sz="2800" dirty="0"/>
          </a:p>
        </p:txBody>
      </p:sp>
      <p:sp>
        <p:nvSpPr>
          <p:cNvPr id="6" name="Title 1"/>
          <p:cNvSpPr>
            <a:spLocks noGrp="1"/>
          </p:cNvSpPr>
          <p:nvPr>
            <p:ph type="title"/>
          </p:nvPr>
        </p:nvSpPr>
        <p:spPr>
          <a:xfrm>
            <a:off x="35496" y="72008"/>
            <a:ext cx="7704856" cy="548680"/>
          </a:xfrm>
        </p:spPr>
        <p:txBody>
          <a:bodyPr>
            <a:noAutofit/>
          </a:bodyPr>
          <a:lstStyle/>
          <a:p>
            <a:r>
              <a:rPr lang="en-GB" sz="3600" dirty="0" smtClean="0"/>
              <a:t>11</a:t>
            </a:r>
            <a:r>
              <a:rPr lang="en-GB" sz="3600" b="1" dirty="0" smtClean="0"/>
              <a:t>.1 – </a:t>
            </a:r>
            <a:r>
              <a:rPr lang="en-US" sz="3600" dirty="0" smtClean="0">
                <a:effectLst/>
              </a:rPr>
              <a:t>Booms and Recessions - Causes</a:t>
            </a:r>
            <a:endParaRPr lang="en-GB" sz="36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66</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5512183"/>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3700" b="1" dirty="0" smtClean="0"/>
              <a:t>1 – New Business Ideas - Expectations</a:t>
            </a:r>
          </a:p>
        </p:txBody>
      </p:sp>
      <p:sp>
        <p:nvSpPr>
          <p:cNvPr id="2" name="Rectangle 1"/>
          <p:cNvSpPr/>
          <p:nvPr/>
        </p:nvSpPr>
        <p:spPr>
          <a:xfrm>
            <a:off x="251520" y="1096426"/>
            <a:ext cx="8640960" cy="5355312"/>
          </a:xfrm>
          <a:prstGeom prst="rect">
            <a:avLst/>
          </a:prstGeom>
        </p:spPr>
        <p:txBody>
          <a:bodyPr wrap="square">
            <a:spAutoFit/>
          </a:bodyPr>
          <a:lstStyle/>
          <a:p>
            <a:pPr>
              <a:buClr>
                <a:schemeClr val="accent6">
                  <a:lumMod val="50000"/>
                </a:schemeClr>
              </a:buClr>
            </a:pPr>
            <a:r>
              <a:rPr lang="en-US" b="1" dirty="0"/>
              <a:t>What are examiners looking for</a:t>
            </a:r>
            <a:r>
              <a:rPr lang="en-US" b="1" dirty="0" smtClean="0"/>
              <a:t>?</a:t>
            </a:r>
            <a:endParaRPr lang="en-US" b="1" dirty="0"/>
          </a:p>
          <a:p>
            <a:pPr marL="457200" indent="-457200">
              <a:buClr>
                <a:schemeClr val="accent6">
                  <a:lumMod val="50000"/>
                </a:schemeClr>
              </a:buClr>
              <a:buFont typeface="Wingdings 3" panose="05040102010807070707" pitchFamily="18" charset="2"/>
              <a:buChar char=""/>
            </a:pPr>
            <a:r>
              <a:rPr lang="en-US" dirty="0"/>
              <a:t>Examiners use instructions to help you to decide the length and depth of your answer</a:t>
            </a:r>
            <a:r>
              <a:rPr lang="en-US" dirty="0" smtClean="0"/>
              <a:t>.</a:t>
            </a:r>
            <a:endParaRPr lang="en-US" dirty="0"/>
          </a:p>
          <a:p>
            <a:pPr>
              <a:buClr>
                <a:schemeClr val="accent6">
                  <a:lumMod val="50000"/>
                </a:schemeClr>
              </a:buClr>
            </a:pPr>
            <a:r>
              <a:rPr lang="en-US" b="1" dirty="0"/>
              <a:t>State, define, list, outline</a:t>
            </a:r>
          </a:p>
          <a:p>
            <a:pPr marL="457200" indent="-457200">
              <a:buClr>
                <a:schemeClr val="accent6">
                  <a:lumMod val="50000"/>
                </a:schemeClr>
              </a:buClr>
              <a:buFont typeface="Wingdings 3" panose="05040102010807070707" pitchFamily="18" charset="2"/>
              <a:buChar char=""/>
            </a:pPr>
            <a:r>
              <a:rPr lang="en-US" dirty="0"/>
              <a:t>These key words require short, concise answers, often recall of material that you have </a:t>
            </a:r>
            <a:r>
              <a:rPr lang="en-US" dirty="0" err="1"/>
              <a:t>memorised</a:t>
            </a:r>
            <a:r>
              <a:rPr lang="en-US" dirty="0" smtClean="0"/>
              <a:t>.</a:t>
            </a:r>
            <a:endParaRPr lang="en-US" dirty="0"/>
          </a:p>
          <a:p>
            <a:pPr>
              <a:buClr>
                <a:schemeClr val="accent6">
                  <a:lumMod val="50000"/>
                </a:schemeClr>
              </a:buClr>
            </a:pPr>
            <a:r>
              <a:rPr lang="en-US" b="1" dirty="0"/>
              <a:t>Explain, describe, discuss</a:t>
            </a:r>
          </a:p>
          <a:p>
            <a:pPr marL="457200" indent="-457200">
              <a:buClr>
                <a:schemeClr val="accent6">
                  <a:lumMod val="50000"/>
                </a:schemeClr>
              </a:buClr>
              <a:buFont typeface="Wingdings 3" panose="05040102010807070707" pitchFamily="18" charset="2"/>
              <a:buChar char=""/>
            </a:pPr>
            <a:r>
              <a:rPr lang="en-US" dirty="0"/>
              <a:t>Some reasoning or some reference to theory is needed, depending on the context.</a:t>
            </a:r>
          </a:p>
          <a:p>
            <a:pPr marL="457200" indent="-457200">
              <a:buClr>
                <a:schemeClr val="accent6">
                  <a:lumMod val="50000"/>
                </a:schemeClr>
              </a:buClr>
              <a:buFont typeface="Wingdings 3" panose="05040102010807070707" pitchFamily="18" charset="2"/>
              <a:buChar char=""/>
            </a:pPr>
            <a:r>
              <a:rPr lang="en-US" dirty="0"/>
              <a:t>Explaining and discussing require you to give a more detailed answer than when you are asked to ‘describe' something</a:t>
            </a:r>
            <a:r>
              <a:rPr lang="en-US" dirty="0" smtClean="0"/>
              <a:t>.</a:t>
            </a:r>
            <a:endParaRPr lang="en-US" dirty="0"/>
          </a:p>
          <a:p>
            <a:pPr>
              <a:buClr>
                <a:schemeClr val="accent6">
                  <a:lumMod val="50000"/>
                </a:schemeClr>
              </a:buClr>
            </a:pPr>
            <a:r>
              <a:rPr lang="en-US" b="1" dirty="0"/>
              <a:t>Apply</a:t>
            </a:r>
          </a:p>
          <a:p>
            <a:pPr marL="457200" indent="-457200">
              <a:buClr>
                <a:schemeClr val="accent6">
                  <a:lumMod val="50000"/>
                </a:schemeClr>
              </a:buClr>
              <a:buFont typeface="Wingdings 3" panose="05040102010807070707" pitchFamily="18" charset="2"/>
              <a:buChar char=""/>
            </a:pPr>
            <a:r>
              <a:rPr lang="en-US" dirty="0"/>
              <a:t>Here, you must make sure that you relate your answer to the given situation (this is always good practice in Business Studies exams</a:t>
            </a:r>
            <a:r>
              <a:rPr lang="en-US" dirty="0" smtClean="0"/>
              <a:t>).</a:t>
            </a:r>
            <a:endParaRPr lang="en-US" dirty="0"/>
          </a:p>
          <a:p>
            <a:pPr>
              <a:buClr>
                <a:schemeClr val="accent6">
                  <a:lumMod val="50000"/>
                </a:schemeClr>
              </a:buClr>
            </a:pPr>
            <a:r>
              <a:rPr lang="en-US" b="1" dirty="0"/>
              <a:t>Evaluate</a:t>
            </a:r>
          </a:p>
          <a:p>
            <a:pPr marL="457200" indent="-457200">
              <a:buClr>
                <a:schemeClr val="accent6">
                  <a:lumMod val="50000"/>
                </a:schemeClr>
              </a:buClr>
              <a:buFont typeface="Wingdings 3" panose="05040102010807070707" pitchFamily="18" charset="2"/>
              <a:buChar char=""/>
            </a:pPr>
            <a:r>
              <a:rPr lang="en-US" dirty="0"/>
              <a:t>You are required to provide full and detailed arguments, often ‘for' and ‘against', to show your depth of understanding</a:t>
            </a:r>
            <a:r>
              <a:rPr lang="en-US" dirty="0" smtClean="0"/>
              <a:t>.</a:t>
            </a:r>
            <a:endParaRPr lang="en-US" dirty="0"/>
          </a:p>
          <a:p>
            <a:pPr>
              <a:buClr>
                <a:schemeClr val="accent6">
                  <a:lumMod val="50000"/>
                </a:schemeClr>
              </a:buClr>
            </a:pPr>
            <a:r>
              <a:rPr lang="en-US" b="1" dirty="0"/>
              <a:t>Calculate</a:t>
            </a:r>
          </a:p>
          <a:p>
            <a:pPr marL="457200" indent="-457200">
              <a:buClr>
                <a:schemeClr val="accent6">
                  <a:lumMod val="50000"/>
                </a:schemeClr>
              </a:buClr>
              <a:buFont typeface="Wingdings 3" panose="05040102010807070707" pitchFamily="18" charset="2"/>
              <a:buChar char=""/>
            </a:pPr>
            <a:r>
              <a:rPr lang="en-US" dirty="0"/>
              <a:t>A numerical answer is required here</a:t>
            </a:r>
            <a:r>
              <a:rPr lang="en-US" dirty="0" smtClean="0"/>
              <a:t>.</a:t>
            </a:r>
            <a:endParaRPr lang="en-US" dirty="0"/>
          </a:p>
        </p:txBody>
      </p:sp>
    </p:spTree>
    <p:extLst>
      <p:ext uri="{BB962C8B-B14F-4D97-AF65-F5344CB8AC3E}">
        <p14:creationId xmlns:p14="http://schemas.microsoft.com/office/powerpoint/2010/main" val="2294758787"/>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6480721" cy="5262979"/>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100" dirty="0"/>
              <a:t>The economic cycle is not the only influence on inflation. Rising commodity prices are a big factor. When oil prices rise, petrol and energy bills go up fast and have a big impact. Prices of minerals like copper and some food prices may also </a:t>
            </a:r>
            <a:r>
              <a:rPr lang="en-US" sz="2100" dirty="0" smtClean="0"/>
              <a:t>rise or fall. </a:t>
            </a:r>
          </a:p>
          <a:p>
            <a:pPr marL="398463" indent="-398463">
              <a:buClr>
                <a:schemeClr val="accent6">
                  <a:lumMod val="50000"/>
                </a:schemeClr>
              </a:buClr>
              <a:buFont typeface="Wingdings 3" panose="05040102010807070707" pitchFamily="18" charset="2"/>
              <a:buChar char=""/>
            </a:pPr>
            <a:r>
              <a:rPr lang="en-US" sz="2100" dirty="0" smtClean="0"/>
              <a:t>Prices </a:t>
            </a:r>
            <a:r>
              <a:rPr lang="en-US" sz="2100" dirty="0"/>
              <a:t>go up when VAT rises. When inflation rose in the period 2009-11, all of these figured amongst the suggested causes. To explain this, we have to take a look at global trends.</a:t>
            </a:r>
          </a:p>
          <a:p>
            <a:pPr marL="398463" indent="-398463">
              <a:buClr>
                <a:schemeClr val="accent6">
                  <a:lumMod val="50000"/>
                </a:schemeClr>
              </a:buClr>
              <a:buFont typeface="Wingdings 3" panose="05040102010807070707" pitchFamily="18" charset="2"/>
              <a:buChar char=""/>
            </a:pPr>
            <a:r>
              <a:rPr lang="en-US" sz="2100" dirty="0"/>
              <a:t>Inflation causes problems for businesses because it makes the future more uncertain. It is harder to estimate likely future demand for the product and to take decisions about possible </a:t>
            </a:r>
            <a:r>
              <a:rPr lang="en-US" sz="2100" dirty="0" smtClean="0"/>
              <a:t>expansion.</a:t>
            </a:r>
          </a:p>
          <a:p>
            <a:pPr marL="398463" indent="-398463">
              <a:buClr>
                <a:schemeClr val="accent6">
                  <a:lumMod val="50000"/>
                </a:schemeClr>
              </a:buClr>
              <a:buFont typeface="Wingdings 3" panose="05040102010807070707" pitchFamily="18" charset="2"/>
              <a:buChar char=""/>
            </a:pPr>
            <a:r>
              <a:rPr lang="en-US" sz="2100" dirty="0" smtClean="0"/>
              <a:t>It </a:t>
            </a:r>
            <a:r>
              <a:rPr lang="en-US" sz="2100" dirty="0"/>
              <a:t>also creates uncertainty for individuals, who may feel less clear about their likely future standard of living.</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11</a:t>
            </a:r>
            <a:r>
              <a:rPr lang="en-GB" sz="3600" b="1" dirty="0" smtClean="0"/>
              <a:t>.1 – </a:t>
            </a:r>
            <a:r>
              <a:rPr lang="en-US" sz="3600" dirty="0" smtClean="0">
                <a:effectLst/>
              </a:rPr>
              <a:t>Booms and Recessions - Causes</a:t>
            </a:r>
            <a:endParaRPr lang="en-GB" sz="36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66</a:t>
            </a:r>
            <a:endParaRPr lang="en-GB" sz="1200" b="1" dirty="0">
              <a:latin typeface="Arial" panose="020B0604020202020204" pitchFamily="34" charset="0"/>
              <a:cs typeface="Arial" panose="020B0604020202020204" pitchFamily="34" charset="0"/>
            </a:endParaRPr>
          </a:p>
        </p:txBody>
      </p:sp>
      <p:sp>
        <p:nvSpPr>
          <p:cNvPr id="3" name="TextBox 2">
            <a:hlinkClick r:id="rId9" action="ppaction://hlinkfile"/>
          </p:cNvPr>
          <p:cNvSpPr txBox="1"/>
          <p:nvPr/>
        </p:nvSpPr>
        <p:spPr>
          <a:xfrm>
            <a:off x="7172471" y="2431341"/>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Click Here</a:t>
            </a:r>
            <a:endParaRPr lang="en-GB" dirty="0"/>
          </a:p>
        </p:txBody>
      </p:sp>
      <p:pic>
        <p:nvPicPr>
          <p:cNvPr id="9" name="11 - 2a - Egyptian pound to be devalue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6732240" y="1124744"/>
            <a:ext cx="2129522" cy="1197856"/>
          </a:xfrm>
          <a:prstGeom prst="rect">
            <a:avLst/>
          </a:prstGeom>
        </p:spPr>
      </p:pic>
      <p:sp>
        <p:nvSpPr>
          <p:cNvPr id="11" name="TextBox 10">
            <a:hlinkClick r:id="rId11" action="ppaction://hlinkfile"/>
          </p:cNvPr>
          <p:cNvSpPr txBox="1"/>
          <p:nvPr/>
        </p:nvSpPr>
        <p:spPr>
          <a:xfrm>
            <a:off x="7164288" y="4319376"/>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Click Here</a:t>
            </a:r>
            <a:endParaRPr lang="en-GB" dirty="0"/>
          </a:p>
        </p:txBody>
      </p:sp>
      <p:sp>
        <p:nvSpPr>
          <p:cNvPr id="12" name="TextBox 11">
            <a:hlinkClick r:id="rId12" action="ppaction://hlinkfile"/>
          </p:cNvPr>
          <p:cNvSpPr txBox="1"/>
          <p:nvPr/>
        </p:nvSpPr>
        <p:spPr>
          <a:xfrm>
            <a:off x="7164288" y="6228020"/>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Click Here</a:t>
            </a:r>
            <a:endParaRPr lang="en-GB" dirty="0"/>
          </a:p>
        </p:txBody>
      </p:sp>
      <p:pic>
        <p:nvPicPr>
          <p:cNvPr id="10" name="11 - 2b - Fury over devaluation of currency">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3"/>
          <a:stretch>
            <a:fillRect/>
          </a:stretch>
        </p:blipFill>
        <p:spPr>
          <a:xfrm>
            <a:off x="6732240" y="2938653"/>
            <a:ext cx="2129522" cy="1197856"/>
          </a:xfrm>
          <a:prstGeom prst="rect">
            <a:avLst/>
          </a:prstGeom>
        </p:spPr>
      </p:pic>
      <p:pic>
        <p:nvPicPr>
          <p:cNvPr id="13" name="11 - 2c - Egypt removes petrol price subsidies">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4"/>
          <a:stretch>
            <a:fillRect/>
          </a:stretch>
        </p:blipFill>
        <p:spPr>
          <a:xfrm>
            <a:off x="6732240" y="4895440"/>
            <a:ext cx="2129522" cy="1197856"/>
          </a:xfrm>
          <a:prstGeom prst="rect">
            <a:avLst/>
          </a:prstGeom>
        </p:spPr>
      </p:pic>
    </p:spTree>
    <p:extLst>
      <p:ext uri="{BB962C8B-B14F-4D97-AF65-F5344CB8AC3E}">
        <p14:creationId xmlns:p14="http://schemas.microsoft.com/office/powerpoint/2010/main" val="4131204001"/>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video>
              <p:cMediaNode vol="80000">
                <p:cTn id="13" fill="hold" display="0">
                  <p:stCondLst>
                    <p:cond delay="indefinite"/>
                  </p:stCondLst>
                </p:cTn>
                <p:tgtEl>
                  <p:spTgt spid="10"/>
                </p:tgtEl>
              </p:cMediaNode>
            </p:video>
            <p:seq concurrent="1" nextAc="seek">
              <p:cTn id="14" restart="whenNotActive" fill="hold" evtFilter="cancelBubble" nodeType="interactiveSeq">
                <p:stCondLst>
                  <p:cond evt="onClick" delay="0">
                    <p:tgtEl>
                      <p:spTgt spid="13"/>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13"/>
                                        </p:tgtEl>
                                      </p:cBhvr>
                                    </p:cmd>
                                  </p:childTnLst>
                                </p:cTn>
                              </p:par>
                            </p:childTnLst>
                          </p:cTn>
                        </p:par>
                      </p:childTnLst>
                    </p:cTn>
                  </p:par>
                </p:childTnLst>
              </p:cTn>
              <p:nextCondLst>
                <p:cond evt="onClick" delay="0">
                  <p:tgtEl>
                    <p:spTgt spid="13"/>
                  </p:tgtEl>
                </p:cond>
              </p:nextCondLst>
            </p:seq>
            <p:video>
              <p:cMediaNode vol="80000">
                <p:cTn id="19" fill="hold" display="0">
                  <p:stCondLst>
                    <p:cond delay="indefinite"/>
                  </p:stCondLst>
                </p:cTn>
                <p:tgtEl>
                  <p:spTgt spid="13"/>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6120681" cy="5349157"/>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440" dirty="0"/>
              <a:t>Over the past twenty years, there has been a big increase in international trade. Cheap imports of manufactured products have raised standards of living because people have been able to buy more with the amount they could earn. </a:t>
            </a:r>
            <a:endParaRPr lang="en-US" sz="2440" dirty="0" smtClean="0"/>
          </a:p>
          <a:p>
            <a:pPr marL="398463" indent="-398463">
              <a:buClr>
                <a:schemeClr val="accent6">
                  <a:lumMod val="50000"/>
                </a:schemeClr>
              </a:buClr>
              <a:buFont typeface="Wingdings 3" panose="05040102010807070707" pitchFamily="18" charset="2"/>
              <a:buChar char=""/>
            </a:pPr>
            <a:r>
              <a:rPr lang="en-US" sz="2440" dirty="0" smtClean="0"/>
              <a:t>Export </a:t>
            </a:r>
            <a:r>
              <a:rPr lang="en-US" sz="2440" dirty="0"/>
              <a:t>opportunities have increased too. World markets have become increasingly integrated. This means that countries that trade with one another become interdependent. They depend on one another for supplies of the products they want and for markets for the products they produce</a:t>
            </a:r>
            <a:r>
              <a:rPr lang="en-US" sz="2440" dirty="0" smtClean="0"/>
              <a:t>.</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11</a:t>
            </a:r>
            <a:r>
              <a:rPr lang="en-GB" sz="4000" b="1" dirty="0" smtClean="0"/>
              <a:t>.2 – </a:t>
            </a:r>
            <a:r>
              <a:rPr lang="en-US" sz="4000" dirty="0" smtClean="0">
                <a:effectLst/>
              </a:rPr>
              <a:t>Globalisation</a:t>
            </a:r>
            <a:endParaRPr lang="en-GB" sz="40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66</a:t>
            </a:r>
            <a:endParaRPr lang="en-GB" sz="1200" b="1" dirty="0">
              <a:latin typeface="Arial" panose="020B0604020202020204" pitchFamily="34" charset="0"/>
              <a:cs typeface="Arial" panose="020B0604020202020204" pitchFamily="34" charset="0"/>
            </a:endParaRPr>
          </a:p>
        </p:txBody>
      </p:sp>
      <p:sp>
        <p:nvSpPr>
          <p:cNvPr id="10" name="TextBox 9">
            <a:hlinkClick r:id="rId3"/>
          </p:cNvPr>
          <p:cNvSpPr txBox="1"/>
          <p:nvPr/>
        </p:nvSpPr>
        <p:spPr>
          <a:xfrm>
            <a:off x="6516216" y="6237312"/>
            <a:ext cx="1043876"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Global 1</a:t>
            </a:r>
            <a:endParaRPr lang="en-GB" dirty="0"/>
          </a:p>
        </p:txBody>
      </p:sp>
      <p:sp>
        <p:nvSpPr>
          <p:cNvPr id="11" name="TextBox 10">
            <a:hlinkClick r:id="rId4"/>
          </p:cNvPr>
          <p:cNvSpPr txBox="1"/>
          <p:nvPr/>
        </p:nvSpPr>
        <p:spPr>
          <a:xfrm>
            <a:off x="7745012" y="6237312"/>
            <a:ext cx="1043876"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Global 2</a:t>
            </a:r>
            <a:endParaRPr lang="en-GB" dirty="0"/>
          </a:p>
        </p:txBody>
      </p:sp>
      <p:pic>
        <p:nvPicPr>
          <p:cNvPr id="6146" name="Picture 2" descr="Image result for globalisati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72200" y="1124744"/>
            <a:ext cx="2464156" cy="184131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globalisation"/>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72200" y="3212976"/>
            <a:ext cx="2464156" cy="1540098"/>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Image result for globalisatio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72200" y="5013176"/>
            <a:ext cx="2464156" cy="10180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2380379"/>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124744"/>
            <a:ext cx="6079775" cy="3785652"/>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400" dirty="0" smtClean="0"/>
              <a:t>Globalisation </a:t>
            </a:r>
            <a:r>
              <a:rPr lang="en-US" sz="2400" dirty="0"/>
              <a:t>also means that individual economies become more vulnerable to events elsewhere. Wars and civil disturbances can disrupt supplies of oil but can also mean that a previously useful market for other countries' exports is closed off. </a:t>
            </a:r>
            <a:endParaRPr lang="en-US" sz="2400" dirty="0" smtClean="0"/>
          </a:p>
          <a:p>
            <a:pPr marL="398463" indent="-398463">
              <a:buClr>
                <a:schemeClr val="accent6">
                  <a:lumMod val="50000"/>
                </a:schemeClr>
              </a:buClr>
              <a:buFont typeface="Wingdings 3" panose="05040102010807070707" pitchFamily="18" charset="2"/>
              <a:buChar char=""/>
            </a:pPr>
            <a:r>
              <a:rPr lang="en-US" sz="2400" dirty="0" smtClean="0"/>
              <a:t>Falling </a:t>
            </a:r>
            <a:r>
              <a:rPr lang="en-US" sz="2400" dirty="0"/>
              <a:t>demand in the economy of a trading partner, for any reason, can be very bad for exporters</a:t>
            </a:r>
            <a:r>
              <a:rPr lang="en-US" sz="2400" dirty="0" smtClean="0"/>
              <a:t>.</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11</a:t>
            </a:r>
            <a:r>
              <a:rPr lang="en-GB" sz="4000" b="1" dirty="0" smtClean="0"/>
              <a:t>.2 – </a:t>
            </a:r>
            <a:r>
              <a:rPr lang="en-US" sz="4000" dirty="0" smtClean="0">
                <a:effectLst/>
              </a:rPr>
              <a:t>Globalisation</a:t>
            </a:r>
            <a:endParaRPr lang="en-GB" sz="40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66</a:t>
            </a:r>
            <a:endParaRPr lang="en-GB" sz="1200" b="1" dirty="0">
              <a:latin typeface="Arial" panose="020B0604020202020204" pitchFamily="34" charset="0"/>
              <a:cs typeface="Arial" panose="020B0604020202020204" pitchFamily="34" charset="0"/>
            </a:endParaRPr>
          </a:p>
        </p:txBody>
      </p:sp>
      <p:sp>
        <p:nvSpPr>
          <p:cNvPr id="4" name="Rectangle 3"/>
          <p:cNvSpPr/>
          <p:nvPr/>
        </p:nvSpPr>
        <p:spPr>
          <a:xfrm>
            <a:off x="251520" y="5222810"/>
            <a:ext cx="8640960" cy="1446550"/>
          </a:xfrm>
          <a:prstGeom prst="rect">
            <a:avLst/>
          </a:prstGeom>
          <a:solidFill>
            <a:schemeClr val="tx2">
              <a:lumMod val="20000"/>
              <a:lumOff val="80000"/>
            </a:schemeClr>
          </a:solidFill>
          <a:ln w="57150">
            <a:solidFill>
              <a:srgbClr val="002060"/>
            </a:solidFill>
          </a:ln>
        </p:spPr>
        <p:txBody>
          <a:bodyPr wrap="square">
            <a:spAutoFit/>
          </a:bodyPr>
          <a:lstStyle/>
          <a:p>
            <a:pPr marL="0" marR="0" indent="0" algn="just">
              <a:spcBef>
                <a:spcPts val="0"/>
              </a:spcBef>
              <a:spcAft>
                <a:spcPts val="0"/>
              </a:spcAft>
            </a:pPr>
            <a:r>
              <a:rPr lang="en-US" sz="2200" b="1" dirty="0">
                <a:solidFill>
                  <a:srgbClr val="000000"/>
                </a:solidFill>
                <a:latin typeface="Arial" panose="020B0604020202020204" pitchFamily="34" charset="0"/>
                <a:ea typeface="Segoe UI" panose="020B0502040204020203" pitchFamily="34" charset="0"/>
                <a:cs typeface="Arial" panose="020B0604020202020204" pitchFamily="34" charset="0"/>
              </a:rPr>
              <a:t>Globalisation </a:t>
            </a:r>
            <a:r>
              <a:rPr lang="en-US" sz="2200" dirty="0">
                <a:latin typeface="Arial" panose="020B0604020202020204" pitchFamily="34" charset="0"/>
                <a:ea typeface="Segoe UI" panose="020B0502040204020203" pitchFamily="34" charset="0"/>
                <a:cs typeface="Arial" panose="020B0604020202020204" pitchFamily="34" charset="0"/>
              </a:rPr>
              <a:t>refers to the way in which all the world's economies have become more closely integrated. There is more trade in products and services. There is foreign investment and many businesses are active in more than one country.</a:t>
            </a:r>
            <a:endParaRPr lang="en-GB" sz="2200" dirty="0">
              <a:effectLst/>
              <a:latin typeface="Arial" panose="020B0604020202020204" pitchFamily="34" charset="0"/>
              <a:ea typeface="Segoe UI" panose="020B0502040204020203" pitchFamily="34" charset="0"/>
              <a:cs typeface="Arial" panose="020B0604020202020204" pitchFamily="34" charset="0"/>
            </a:endParaRPr>
          </a:p>
        </p:txBody>
      </p:sp>
      <p:sp>
        <p:nvSpPr>
          <p:cNvPr id="8" name="TextBox 7">
            <a:hlinkClick r:id="rId3"/>
          </p:cNvPr>
          <p:cNvSpPr txBox="1"/>
          <p:nvPr/>
        </p:nvSpPr>
        <p:spPr>
          <a:xfrm>
            <a:off x="6516216" y="4725144"/>
            <a:ext cx="1043876"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Global 1</a:t>
            </a:r>
            <a:endParaRPr lang="en-GB" dirty="0"/>
          </a:p>
        </p:txBody>
      </p:sp>
      <p:sp>
        <p:nvSpPr>
          <p:cNvPr id="9" name="TextBox 8">
            <a:hlinkClick r:id="rId4"/>
          </p:cNvPr>
          <p:cNvSpPr txBox="1"/>
          <p:nvPr/>
        </p:nvSpPr>
        <p:spPr>
          <a:xfrm>
            <a:off x="7745012" y="4725144"/>
            <a:ext cx="1043876"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Global 2</a:t>
            </a:r>
            <a:endParaRPr lang="en-GB" dirty="0"/>
          </a:p>
        </p:txBody>
      </p:sp>
      <p:pic>
        <p:nvPicPr>
          <p:cNvPr id="10" name="Picture 2" descr="Image result for globalisati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72200" y="1124744"/>
            <a:ext cx="2464156" cy="184131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Image result for globalisation"/>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72200" y="3068960"/>
            <a:ext cx="2464156" cy="1540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6281201"/>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124744"/>
            <a:ext cx="6336703" cy="5509200"/>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200" dirty="0" smtClean="0"/>
              <a:t>Understanding </a:t>
            </a:r>
            <a:r>
              <a:rPr lang="en-US" sz="2200" dirty="0"/>
              <a:t>the UK economy is impossible without including the exchange rate in the story. Figure 11.7 shows that the pound fell by a total of 25% between 2006 and the end of 2008. This meant that if nothing else changed:</a:t>
            </a:r>
          </a:p>
          <a:p>
            <a:pPr marL="682625" indent="-282575">
              <a:buClr>
                <a:schemeClr val="accent6">
                  <a:lumMod val="50000"/>
                </a:schemeClr>
              </a:buClr>
              <a:buFont typeface="Arial" panose="020B0604020202020204" pitchFamily="34" charset="0"/>
              <a:buChar char="•"/>
            </a:pPr>
            <a:r>
              <a:rPr lang="en-US" sz="2200" dirty="0" smtClean="0"/>
              <a:t>Imports </a:t>
            </a:r>
            <a:r>
              <a:rPr lang="en-US" sz="2200" dirty="0"/>
              <a:t>would be 25% dearer in late 2008 than they had been in 2006.'</a:t>
            </a:r>
          </a:p>
          <a:p>
            <a:pPr marL="682625" indent="-282575">
              <a:buClr>
                <a:schemeClr val="accent6">
                  <a:lumMod val="50000"/>
                </a:schemeClr>
              </a:buClr>
              <a:buFont typeface="Arial" panose="020B0604020202020204" pitchFamily="34" charset="0"/>
              <a:buChar char="•"/>
            </a:pPr>
            <a:r>
              <a:rPr lang="en-US" sz="2200" dirty="0" smtClean="0"/>
              <a:t>Exports </a:t>
            </a:r>
            <a:r>
              <a:rPr lang="en-US" sz="2200" dirty="0"/>
              <a:t>would be 25% cheaper in foreign markets. Foreign buyers would find UK products much more competitive than before.</a:t>
            </a:r>
          </a:p>
          <a:p>
            <a:pPr marL="682625" indent="-282575">
              <a:buClr>
                <a:schemeClr val="accent6">
                  <a:lumMod val="50000"/>
                </a:schemeClr>
              </a:buClr>
              <a:buFont typeface="Arial" panose="020B0604020202020204" pitchFamily="34" charset="0"/>
              <a:buChar char="•"/>
            </a:pPr>
            <a:r>
              <a:rPr lang="en-US" sz="2200" dirty="0" smtClean="0"/>
              <a:t>It </a:t>
            </a:r>
            <a:r>
              <a:rPr lang="en-US" sz="2200" dirty="0"/>
              <a:t>would be far easier to compete in 2009-10 than it had been in 2006. Exporters would be able to sell more in foreign markets and UK businesses would find it easier to compete with imports. </a:t>
            </a:r>
          </a:p>
        </p:txBody>
      </p:sp>
      <p:sp>
        <p:nvSpPr>
          <p:cNvPr id="6" name="Title 1"/>
          <p:cNvSpPr>
            <a:spLocks noGrp="1"/>
          </p:cNvSpPr>
          <p:nvPr>
            <p:ph type="title"/>
          </p:nvPr>
        </p:nvSpPr>
        <p:spPr>
          <a:xfrm>
            <a:off x="35496" y="72008"/>
            <a:ext cx="7704856" cy="548680"/>
          </a:xfrm>
        </p:spPr>
        <p:txBody>
          <a:bodyPr>
            <a:noAutofit/>
          </a:bodyPr>
          <a:lstStyle/>
          <a:p>
            <a:r>
              <a:rPr lang="en-GB" sz="3800" dirty="0" smtClean="0"/>
              <a:t>11</a:t>
            </a:r>
            <a:r>
              <a:rPr lang="en-GB" sz="3800" b="1" dirty="0" smtClean="0"/>
              <a:t>.3 – </a:t>
            </a:r>
            <a:r>
              <a:rPr lang="en-US" sz="3800" dirty="0" smtClean="0">
                <a:effectLst/>
              </a:rPr>
              <a:t>The Impact of Exchange Rates</a:t>
            </a:r>
            <a:endParaRPr lang="en-GB" sz="38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67</a:t>
            </a:r>
            <a:endParaRPr lang="en-GB" sz="1200" b="1" dirty="0">
              <a:latin typeface="Arial" panose="020B0604020202020204" pitchFamily="34" charset="0"/>
              <a:cs typeface="Arial" panose="020B0604020202020204" pitchFamily="34" charset="0"/>
            </a:endParaRPr>
          </a:p>
        </p:txBody>
      </p:sp>
      <p:pic>
        <p:nvPicPr>
          <p:cNvPr id="8194" name="Picture 2" descr="Image result for exchange rat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224" y="1124744"/>
            <a:ext cx="2242220" cy="1408114"/>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egypt exchange rate 201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8224" y="2829627"/>
            <a:ext cx="2242220" cy="1031421"/>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Image result for egypt exchange rate 201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88224" y="4221088"/>
            <a:ext cx="2242220" cy="1031422"/>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Image result for egypt exchange rate 201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88224" y="5517232"/>
            <a:ext cx="2242220" cy="1031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9056096"/>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124744"/>
            <a:ext cx="4968551" cy="5693866"/>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800" dirty="0"/>
              <a:t>Of course, it takes businesses and consumers a little while to adapt to new exchange rates. But Figure 11.8 shows that in the two years after the dramatic fall in the UK exchange rate, exports rose by 20%. </a:t>
            </a:r>
            <a:endParaRPr lang="en-US" sz="2800" dirty="0" smtClean="0"/>
          </a:p>
          <a:p>
            <a:pPr marL="398463" indent="-398463">
              <a:buClr>
                <a:schemeClr val="accent6">
                  <a:lumMod val="50000"/>
                </a:schemeClr>
              </a:buClr>
              <a:buFont typeface="Wingdings 3" panose="05040102010807070707" pitchFamily="18" charset="2"/>
              <a:buChar char=""/>
            </a:pPr>
            <a:r>
              <a:rPr lang="en-US" sz="2800" dirty="0" smtClean="0"/>
              <a:t>However</a:t>
            </a:r>
            <a:r>
              <a:rPr lang="en-US" sz="2800" dirty="0"/>
              <a:t>, imports really did not change very much. All that can be said is that they rose by a bit less than exports. </a:t>
            </a:r>
          </a:p>
        </p:txBody>
      </p:sp>
      <p:sp>
        <p:nvSpPr>
          <p:cNvPr id="6" name="Title 1"/>
          <p:cNvSpPr>
            <a:spLocks noGrp="1"/>
          </p:cNvSpPr>
          <p:nvPr>
            <p:ph type="title"/>
          </p:nvPr>
        </p:nvSpPr>
        <p:spPr>
          <a:xfrm>
            <a:off x="35496" y="72008"/>
            <a:ext cx="7704856" cy="548680"/>
          </a:xfrm>
        </p:spPr>
        <p:txBody>
          <a:bodyPr>
            <a:noAutofit/>
          </a:bodyPr>
          <a:lstStyle/>
          <a:p>
            <a:r>
              <a:rPr lang="en-GB" sz="3800" dirty="0" smtClean="0"/>
              <a:t>11</a:t>
            </a:r>
            <a:r>
              <a:rPr lang="en-GB" sz="3800" b="1" dirty="0" smtClean="0"/>
              <a:t>.3 – </a:t>
            </a:r>
            <a:r>
              <a:rPr lang="en-US" sz="3800" dirty="0" smtClean="0">
                <a:effectLst/>
              </a:rPr>
              <a:t>The Impact of Exchange Rates</a:t>
            </a:r>
            <a:endParaRPr lang="en-GB" sz="38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67</a:t>
            </a:r>
            <a:endParaRPr lang="en-GB" sz="1200" b="1" dirty="0">
              <a:latin typeface="Arial" panose="020B0604020202020204" pitchFamily="34" charset="0"/>
              <a:cs typeface="Arial" panose="020B0604020202020204" pitchFamily="34" charset="0"/>
            </a:endParaRPr>
          </a:p>
        </p:txBody>
      </p:sp>
      <p:pic>
        <p:nvPicPr>
          <p:cNvPr id="9" name="Picture 8" descr="image17"/>
          <p:cNvPicPr/>
          <p:nvPr/>
        </p:nvPicPr>
        <p:blipFill>
          <a:blip r:embed="rId3">
            <a:extLst>
              <a:ext uri="{28A0092B-C50C-407E-A947-70E740481C1C}">
                <a14:useLocalDpi xmlns:a14="http://schemas.microsoft.com/office/drawing/2010/main" val="0"/>
              </a:ext>
            </a:extLst>
          </a:blip>
          <a:srcRect/>
          <a:stretch>
            <a:fillRect/>
          </a:stretch>
        </p:blipFill>
        <p:spPr bwMode="auto">
          <a:xfrm>
            <a:off x="5375592" y="3789040"/>
            <a:ext cx="3457108" cy="2448272"/>
          </a:xfrm>
          <a:prstGeom prst="rect">
            <a:avLst/>
          </a:prstGeom>
          <a:noFill/>
          <a:ln>
            <a:noFill/>
          </a:ln>
        </p:spPr>
      </p:pic>
      <p:pic>
        <p:nvPicPr>
          <p:cNvPr id="10" name="Picture 9" descr="image16"/>
          <p:cNvPicPr/>
          <p:nvPr/>
        </p:nvPicPr>
        <p:blipFill>
          <a:blip r:embed="rId4">
            <a:extLst>
              <a:ext uri="{28A0092B-C50C-407E-A947-70E740481C1C}">
                <a14:useLocalDpi xmlns:a14="http://schemas.microsoft.com/office/drawing/2010/main" val="0"/>
              </a:ext>
            </a:extLst>
          </a:blip>
          <a:srcRect/>
          <a:stretch>
            <a:fillRect/>
          </a:stretch>
        </p:blipFill>
        <p:spPr bwMode="auto">
          <a:xfrm>
            <a:off x="5375593" y="1124743"/>
            <a:ext cx="3457107" cy="2287791"/>
          </a:xfrm>
          <a:prstGeom prst="rect">
            <a:avLst/>
          </a:prstGeom>
          <a:noFill/>
          <a:ln>
            <a:noFill/>
          </a:ln>
        </p:spPr>
      </p:pic>
      <p:sp>
        <p:nvSpPr>
          <p:cNvPr id="3" name="Rectangle 2"/>
          <p:cNvSpPr/>
          <p:nvPr/>
        </p:nvSpPr>
        <p:spPr>
          <a:xfrm>
            <a:off x="5364088" y="3501008"/>
            <a:ext cx="3373809" cy="225575"/>
          </a:xfrm>
          <a:prstGeom prst="rect">
            <a:avLst/>
          </a:prstGeom>
        </p:spPr>
        <p:txBody>
          <a:bodyPr wrap="none">
            <a:spAutoFit/>
          </a:bodyPr>
          <a:lstStyle/>
          <a:p>
            <a:pPr marL="0" marR="0">
              <a:lnSpc>
                <a:spcPts val="850"/>
              </a:lnSpc>
              <a:spcBef>
                <a:spcPts val="0"/>
              </a:spcBef>
              <a:spcAft>
                <a:spcPts val="0"/>
              </a:spcAft>
            </a:pPr>
            <a:r>
              <a:rPr lang="en-US" sz="1600" i="1" dirty="0">
                <a:latin typeface="Arial" panose="020B0604020202020204" pitchFamily="34" charset="0"/>
                <a:ea typeface="Segoe UI" panose="020B0502040204020203" pitchFamily="34" charset="0"/>
                <a:cs typeface="Arial" panose="020B0604020202020204" pitchFamily="34" charset="0"/>
              </a:rPr>
              <a:t>Figure 11.7: The UK exchange rate</a:t>
            </a:r>
            <a:endParaRPr lang="en-GB" sz="1600" i="1" dirty="0">
              <a:effectLst/>
              <a:latin typeface="Arial" panose="020B0604020202020204" pitchFamily="34" charset="0"/>
              <a:ea typeface="Segoe UI" panose="020B0502040204020203" pitchFamily="34" charset="0"/>
              <a:cs typeface="Arial" panose="020B0604020202020204" pitchFamily="34" charset="0"/>
            </a:endParaRPr>
          </a:p>
        </p:txBody>
      </p:sp>
      <p:sp>
        <p:nvSpPr>
          <p:cNvPr id="14" name="Rectangle 13"/>
          <p:cNvSpPr/>
          <p:nvPr/>
        </p:nvSpPr>
        <p:spPr>
          <a:xfrm>
            <a:off x="5364088" y="6289575"/>
            <a:ext cx="3468612" cy="307777"/>
          </a:xfrm>
          <a:prstGeom prst="rect">
            <a:avLst/>
          </a:prstGeom>
        </p:spPr>
        <p:txBody>
          <a:bodyPr wrap="square">
            <a:spAutoFit/>
          </a:bodyPr>
          <a:lstStyle/>
          <a:p>
            <a:pPr marL="0" marR="0" algn="ctr">
              <a:spcBef>
                <a:spcPts val="0"/>
              </a:spcBef>
              <a:spcAft>
                <a:spcPts val="0"/>
              </a:spcAft>
            </a:pPr>
            <a:r>
              <a:rPr lang="en-US" sz="1400" i="1" dirty="0" smtClean="0">
                <a:latin typeface="Arial" panose="020B0604020202020204" pitchFamily="34" charset="0"/>
                <a:ea typeface="Segoe UI" panose="020B0502040204020203" pitchFamily="34" charset="0"/>
                <a:cs typeface="Arial" panose="020B0604020202020204" pitchFamily="34" charset="0"/>
              </a:rPr>
              <a:t>Figure 11.8: Export and  Import Volumes</a:t>
            </a:r>
            <a:endParaRPr lang="en-GB" sz="1400" i="1" dirty="0">
              <a:effectLst/>
              <a:latin typeface="Arial" panose="020B0604020202020204" pitchFamily="34" charset="0"/>
              <a:ea typeface="Segoe UI" panose="020B0502040204020203" pitchFamily="34" charset="0"/>
              <a:cs typeface="Arial" panose="020B0604020202020204" pitchFamily="34" charset="0"/>
            </a:endParaRPr>
          </a:p>
        </p:txBody>
      </p:sp>
    </p:spTree>
    <p:extLst>
      <p:ext uri="{BB962C8B-B14F-4D97-AF65-F5344CB8AC3E}">
        <p14:creationId xmlns:p14="http://schemas.microsoft.com/office/powerpoint/2010/main" val="38166122"/>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800" dirty="0" smtClean="0"/>
              <a:t>11</a:t>
            </a:r>
            <a:r>
              <a:rPr lang="en-GB" sz="3800" b="1" dirty="0" smtClean="0"/>
              <a:t>.3 – </a:t>
            </a:r>
            <a:r>
              <a:rPr lang="en-US" sz="3800" dirty="0" smtClean="0">
                <a:effectLst/>
              </a:rPr>
              <a:t>The Impact of Exchange Rates</a:t>
            </a:r>
            <a:endParaRPr lang="en-GB" sz="38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67</a:t>
            </a:r>
            <a:endParaRPr lang="en-GB" sz="1200" b="1" dirty="0">
              <a:latin typeface="Arial" panose="020B0604020202020204" pitchFamily="34" charset="0"/>
              <a:cs typeface="Arial" panose="020B0604020202020204" pitchFamily="34" charset="0"/>
            </a:endParaRPr>
          </a:p>
        </p:txBody>
      </p:sp>
      <p:pic>
        <p:nvPicPr>
          <p:cNvPr id="9" name="Picture 8" descr="image17"/>
          <p:cNvPicPr/>
          <p:nvPr/>
        </p:nvPicPr>
        <p:blipFill>
          <a:blip r:embed="rId3">
            <a:extLst>
              <a:ext uri="{28A0092B-C50C-407E-A947-70E740481C1C}">
                <a14:useLocalDpi xmlns:a14="http://schemas.microsoft.com/office/drawing/2010/main" val="0"/>
              </a:ext>
            </a:extLst>
          </a:blip>
          <a:srcRect/>
          <a:stretch>
            <a:fillRect/>
          </a:stretch>
        </p:blipFill>
        <p:spPr bwMode="auto">
          <a:xfrm>
            <a:off x="5160532" y="1124743"/>
            <a:ext cx="3659940" cy="2356519"/>
          </a:xfrm>
          <a:prstGeom prst="rect">
            <a:avLst/>
          </a:prstGeom>
          <a:noFill/>
          <a:ln>
            <a:noFill/>
          </a:ln>
        </p:spPr>
      </p:pic>
      <p:pic>
        <p:nvPicPr>
          <p:cNvPr id="10" name="Picture 9" descr="image16"/>
          <p:cNvPicPr/>
          <p:nvPr/>
        </p:nvPicPr>
        <p:blipFill>
          <a:blip r:embed="rId4">
            <a:extLst>
              <a:ext uri="{28A0092B-C50C-407E-A947-70E740481C1C}">
                <a14:useLocalDpi xmlns:a14="http://schemas.microsoft.com/office/drawing/2010/main" val="0"/>
              </a:ext>
            </a:extLst>
          </a:blip>
          <a:srcRect/>
          <a:stretch>
            <a:fillRect/>
          </a:stretch>
        </p:blipFill>
        <p:spPr bwMode="auto">
          <a:xfrm>
            <a:off x="467544" y="1124744"/>
            <a:ext cx="3888432" cy="2374366"/>
          </a:xfrm>
          <a:prstGeom prst="rect">
            <a:avLst/>
          </a:prstGeom>
          <a:noFill/>
          <a:ln>
            <a:noFill/>
          </a:ln>
        </p:spPr>
      </p:pic>
      <p:sp>
        <p:nvSpPr>
          <p:cNvPr id="3" name="Rectangle 2"/>
          <p:cNvSpPr/>
          <p:nvPr/>
        </p:nvSpPr>
        <p:spPr>
          <a:xfrm>
            <a:off x="368648" y="3645024"/>
            <a:ext cx="3373809" cy="225575"/>
          </a:xfrm>
          <a:prstGeom prst="rect">
            <a:avLst/>
          </a:prstGeom>
        </p:spPr>
        <p:txBody>
          <a:bodyPr wrap="none">
            <a:spAutoFit/>
          </a:bodyPr>
          <a:lstStyle/>
          <a:p>
            <a:pPr marL="0" marR="0">
              <a:lnSpc>
                <a:spcPts val="850"/>
              </a:lnSpc>
              <a:spcBef>
                <a:spcPts val="0"/>
              </a:spcBef>
              <a:spcAft>
                <a:spcPts val="0"/>
              </a:spcAft>
            </a:pPr>
            <a:r>
              <a:rPr lang="en-US" sz="1600" i="1" dirty="0">
                <a:latin typeface="Arial" panose="020B0604020202020204" pitchFamily="34" charset="0"/>
                <a:ea typeface="Segoe UI" panose="020B0502040204020203" pitchFamily="34" charset="0"/>
                <a:cs typeface="Arial" panose="020B0604020202020204" pitchFamily="34" charset="0"/>
              </a:rPr>
              <a:t>Figure 11.7: The UK exchange rate</a:t>
            </a:r>
            <a:endParaRPr lang="en-GB" sz="1600" i="1" dirty="0">
              <a:effectLst/>
              <a:latin typeface="Arial" panose="020B0604020202020204" pitchFamily="34" charset="0"/>
              <a:ea typeface="Segoe UI" panose="020B0502040204020203" pitchFamily="34" charset="0"/>
              <a:cs typeface="Arial" panose="020B0604020202020204" pitchFamily="34" charset="0"/>
            </a:endParaRPr>
          </a:p>
        </p:txBody>
      </p:sp>
      <p:sp>
        <p:nvSpPr>
          <p:cNvPr id="4" name="Rectangle 3"/>
          <p:cNvSpPr/>
          <p:nvPr/>
        </p:nvSpPr>
        <p:spPr>
          <a:xfrm>
            <a:off x="323527" y="4005064"/>
            <a:ext cx="8509173" cy="923330"/>
          </a:xfrm>
          <a:prstGeom prst="rect">
            <a:avLst/>
          </a:prstGeom>
          <a:solidFill>
            <a:schemeClr val="tx2">
              <a:lumMod val="20000"/>
              <a:lumOff val="80000"/>
            </a:schemeClr>
          </a:solidFill>
          <a:ln w="57150">
            <a:solidFill>
              <a:srgbClr val="002060"/>
            </a:solidFill>
          </a:ln>
        </p:spPr>
        <p:txBody>
          <a:bodyPr wrap="square">
            <a:spAutoFit/>
          </a:bodyPr>
          <a:lstStyle/>
          <a:p>
            <a:pPr marL="0" marR="0" indent="0" algn="just">
              <a:spcBef>
                <a:spcPts val="0"/>
              </a:spcBef>
              <a:spcAft>
                <a:spcPts val="0"/>
              </a:spcAft>
            </a:pPr>
            <a:r>
              <a:rPr lang="en-US" dirty="0">
                <a:latin typeface="Arial" panose="020B0604020202020204" pitchFamily="34" charset="0"/>
                <a:ea typeface="Segoe UI" panose="020B0502040204020203" pitchFamily="34" charset="0"/>
                <a:cs typeface="Arial" panose="020B0604020202020204" pitchFamily="34" charset="0"/>
              </a:rPr>
              <a:t>An </a:t>
            </a:r>
            <a:r>
              <a:rPr lang="en-US" b="1" dirty="0">
                <a:solidFill>
                  <a:srgbClr val="000000"/>
                </a:solidFill>
                <a:latin typeface="Arial" panose="020B0604020202020204" pitchFamily="34" charset="0"/>
                <a:ea typeface="Segoe UI" panose="020B0502040204020203" pitchFamily="34" charset="0"/>
                <a:cs typeface="Arial" panose="020B0604020202020204" pitchFamily="34" charset="0"/>
              </a:rPr>
              <a:t>exchange rate </a:t>
            </a:r>
            <a:r>
              <a:rPr lang="en-US" dirty="0">
                <a:latin typeface="Arial" panose="020B0604020202020204" pitchFamily="34" charset="0"/>
                <a:ea typeface="Segoe UI" panose="020B0502040204020203" pitchFamily="34" charset="0"/>
                <a:cs typeface="Arial" panose="020B0604020202020204" pitchFamily="34" charset="0"/>
              </a:rPr>
              <a:t>is the rate at which one currency is exchanged for another. Usually exchange rates change continuously, but by small amounts. An economy that is struggling to compete is likely to find its exchange rate falling.</a:t>
            </a:r>
            <a:endParaRPr lang="en-GB" dirty="0">
              <a:effectLst/>
              <a:latin typeface="Arial" panose="020B0604020202020204" pitchFamily="34" charset="0"/>
              <a:ea typeface="Segoe UI" panose="020B0502040204020203" pitchFamily="34" charset="0"/>
              <a:cs typeface="Arial" panose="020B0604020202020204" pitchFamily="34" charset="0"/>
            </a:endParaRPr>
          </a:p>
        </p:txBody>
      </p:sp>
      <p:sp>
        <p:nvSpPr>
          <p:cNvPr id="5" name="Rectangle 4"/>
          <p:cNvSpPr/>
          <p:nvPr/>
        </p:nvSpPr>
        <p:spPr>
          <a:xfrm>
            <a:off x="323529" y="5072410"/>
            <a:ext cx="8509172" cy="1477328"/>
          </a:xfrm>
          <a:prstGeom prst="rect">
            <a:avLst/>
          </a:prstGeom>
          <a:solidFill>
            <a:schemeClr val="accent6">
              <a:lumMod val="40000"/>
              <a:lumOff val="60000"/>
            </a:schemeClr>
          </a:solidFill>
          <a:ln w="38100">
            <a:solidFill>
              <a:srgbClr val="002060"/>
            </a:solidFill>
          </a:ln>
        </p:spPr>
        <p:txBody>
          <a:bodyPr wrap="square">
            <a:spAutoFit/>
          </a:bodyPr>
          <a:lstStyle/>
          <a:p>
            <a:pPr marL="0" marR="0">
              <a:spcBef>
                <a:spcPts val="0"/>
              </a:spcBef>
              <a:spcAft>
                <a:spcPts val="0"/>
              </a:spcAft>
            </a:pPr>
            <a:r>
              <a:rPr lang="en-US" b="1" dirty="0" smtClean="0">
                <a:latin typeface="Arial" panose="020B0604020202020204" pitchFamily="34" charset="0"/>
                <a:ea typeface="Segoe UI" panose="020B0502040204020203" pitchFamily="34" charset="0"/>
                <a:cs typeface="Arial" panose="020B0604020202020204" pitchFamily="34" charset="0"/>
              </a:rPr>
              <a:t>Watch Out </a:t>
            </a:r>
            <a:r>
              <a:rPr lang="en-US" dirty="0" smtClean="0">
                <a:latin typeface="Arial" panose="020B0604020202020204" pitchFamily="34" charset="0"/>
                <a:ea typeface="Segoe UI" panose="020B0502040204020203" pitchFamily="34" charset="0"/>
                <a:cs typeface="Arial" panose="020B0604020202020204" pitchFamily="34" charset="0"/>
              </a:rPr>
              <a:t>- Figure </a:t>
            </a:r>
            <a:r>
              <a:rPr lang="en-US" dirty="0">
                <a:latin typeface="Arial" panose="020B0604020202020204" pitchFamily="34" charset="0"/>
                <a:ea typeface="Segoe UI" panose="020B0502040204020203" pitchFamily="34" charset="0"/>
                <a:cs typeface="Arial" panose="020B0604020202020204" pitchFamily="34" charset="0"/>
              </a:rPr>
              <a:t>11.7 uses the </a:t>
            </a:r>
            <a:r>
              <a:rPr lang="en-US" b="1" dirty="0">
                <a:latin typeface="Arial" panose="020B0604020202020204" pitchFamily="34" charset="0"/>
                <a:ea typeface="Segoe UI" panose="020B0502040204020203" pitchFamily="34" charset="0"/>
                <a:cs typeface="Arial" panose="020B0604020202020204" pitchFamily="34" charset="0"/>
              </a:rPr>
              <a:t>exchange rate index</a:t>
            </a:r>
            <a:r>
              <a:rPr lang="en-US" dirty="0">
                <a:latin typeface="Arial" panose="020B0604020202020204" pitchFamily="34" charset="0"/>
                <a:ea typeface="Segoe UI" panose="020B0502040204020203" pitchFamily="34" charset="0"/>
                <a:cs typeface="Arial" panose="020B0604020202020204" pitchFamily="34" charset="0"/>
              </a:rPr>
              <a:t> to </a:t>
            </a:r>
            <a:r>
              <a:rPr lang="en-US" dirty="0" smtClean="0">
                <a:latin typeface="Arial" panose="020B0604020202020204" pitchFamily="34" charset="0"/>
                <a:ea typeface="Segoe UI" panose="020B0502040204020203" pitchFamily="34" charset="0"/>
                <a:cs typeface="Arial" panose="020B0604020202020204" pitchFamily="34" charset="0"/>
              </a:rPr>
              <a:t>measure </a:t>
            </a:r>
            <a:r>
              <a:rPr lang="en-US" dirty="0">
                <a:latin typeface="Arial" panose="020B0604020202020204" pitchFamily="34" charset="0"/>
                <a:ea typeface="Segoe UI" panose="020B0502040204020203" pitchFamily="34" charset="0"/>
                <a:cs typeface="Arial" panose="020B0604020202020204" pitchFamily="34" charset="0"/>
              </a:rPr>
              <a:t>the change in the currencies of the UK's main trading partners as a group. The value of 100 was given for the base year, 2009, so it is easy to see the </a:t>
            </a:r>
            <a:r>
              <a:rPr lang="en-US" dirty="0" smtClean="0">
                <a:latin typeface="Arial" panose="020B0604020202020204" pitchFamily="34" charset="0"/>
                <a:ea typeface="Segoe UI" panose="020B0502040204020203" pitchFamily="34" charset="0"/>
                <a:cs typeface="Arial" panose="020B0604020202020204" pitchFamily="34" charset="0"/>
              </a:rPr>
              <a:t>% </a:t>
            </a:r>
            <a:r>
              <a:rPr lang="en-US" dirty="0">
                <a:latin typeface="Arial" panose="020B0604020202020204" pitchFamily="34" charset="0"/>
                <a:ea typeface="Segoe UI" panose="020B0502040204020203" pitchFamily="34" charset="0"/>
                <a:cs typeface="Arial" panose="020B0604020202020204" pitchFamily="34" charset="0"/>
              </a:rPr>
              <a:t>change. You do not need a deep understanding of this process but you must be able to interpret the figures correctly, i.e. spot the </a:t>
            </a:r>
            <a:r>
              <a:rPr lang="en-US" dirty="0" smtClean="0">
                <a:latin typeface="Arial" panose="020B0604020202020204" pitchFamily="34" charset="0"/>
                <a:ea typeface="Segoe UI" panose="020B0502040204020203" pitchFamily="34" charset="0"/>
                <a:cs typeface="Arial" panose="020B0604020202020204" pitchFamily="34" charset="0"/>
              </a:rPr>
              <a:t>% </a:t>
            </a:r>
            <a:r>
              <a:rPr lang="en-US" dirty="0">
                <a:latin typeface="Arial" panose="020B0604020202020204" pitchFamily="34" charset="0"/>
                <a:ea typeface="Segoe UI" panose="020B0502040204020203" pitchFamily="34" charset="0"/>
                <a:cs typeface="Arial" panose="020B0604020202020204" pitchFamily="34" charset="0"/>
              </a:rPr>
              <a:t>change.</a:t>
            </a:r>
            <a:endParaRPr lang="en-GB" dirty="0">
              <a:effectLst/>
              <a:latin typeface="Arial" panose="020B0604020202020204" pitchFamily="34" charset="0"/>
              <a:ea typeface="Segoe UI" panose="020B0502040204020203" pitchFamily="34" charset="0"/>
              <a:cs typeface="Arial" panose="020B0604020202020204" pitchFamily="34" charset="0"/>
            </a:endParaRPr>
          </a:p>
        </p:txBody>
      </p:sp>
      <p:sp>
        <p:nvSpPr>
          <p:cNvPr id="14" name="Rectangle 13"/>
          <p:cNvSpPr/>
          <p:nvPr/>
        </p:nvSpPr>
        <p:spPr>
          <a:xfrm>
            <a:off x="5232540" y="3573016"/>
            <a:ext cx="3443916" cy="307777"/>
          </a:xfrm>
          <a:prstGeom prst="rect">
            <a:avLst/>
          </a:prstGeom>
        </p:spPr>
        <p:txBody>
          <a:bodyPr wrap="square">
            <a:spAutoFit/>
          </a:bodyPr>
          <a:lstStyle/>
          <a:p>
            <a:pPr marL="0" marR="0" algn="ctr">
              <a:spcBef>
                <a:spcPts val="0"/>
              </a:spcBef>
              <a:spcAft>
                <a:spcPts val="0"/>
              </a:spcAft>
            </a:pPr>
            <a:r>
              <a:rPr lang="en-US" sz="1400" i="1" dirty="0" smtClean="0">
                <a:latin typeface="Arial" panose="020B0604020202020204" pitchFamily="34" charset="0"/>
                <a:ea typeface="Segoe UI" panose="020B0502040204020203" pitchFamily="34" charset="0"/>
                <a:cs typeface="Arial" panose="020B0604020202020204" pitchFamily="34" charset="0"/>
              </a:rPr>
              <a:t>Figure 11.8: Export and  Import Volumes</a:t>
            </a:r>
            <a:endParaRPr lang="en-GB" sz="1400" i="1" dirty="0">
              <a:effectLst/>
              <a:latin typeface="Arial" panose="020B0604020202020204" pitchFamily="34" charset="0"/>
              <a:ea typeface="Segoe UI" panose="020B0502040204020203" pitchFamily="34" charset="0"/>
              <a:cs typeface="Arial" panose="020B0604020202020204" pitchFamily="34" charset="0"/>
            </a:endParaRPr>
          </a:p>
        </p:txBody>
      </p:sp>
    </p:spTree>
    <p:extLst>
      <p:ext uri="{BB962C8B-B14F-4D97-AF65-F5344CB8AC3E}">
        <p14:creationId xmlns:p14="http://schemas.microsoft.com/office/powerpoint/2010/main" val="3042458551"/>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124744"/>
            <a:ext cx="8568951" cy="5586145"/>
          </a:xfrm>
          <a:prstGeom prst="rect">
            <a:avLst/>
          </a:prstGeom>
        </p:spPr>
        <p:txBody>
          <a:bodyPr wrap="square">
            <a:spAutoFit/>
          </a:bodyPr>
          <a:lstStyle/>
          <a:p>
            <a:pPr marL="347663" indent="-347663">
              <a:buClr>
                <a:schemeClr val="accent6">
                  <a:lumMod val="50000"/>
                </a:schemeClr>
              </a:buClr>
              <a:buFont typeface="+mj-lt"/>
              <a:buAutoNum type="arabicPeriod"/>
            </a:pPr>
            <a:r>
              <a:rPr lang="en-US" sz="1700" dirty="0" smtClean="0">
                <a:solidFill>
                  <a:srgbClr val="0070C0"/>
                </a:solidFill>
              </a:rPr>
              <a:t>Some </a:t>
            </a:r>
            <a:r>
              <a:rPr lang="en-US" sz="1700" dirty="0">
                <a:solidFill>
                  <a:srgbClr val="0070C0"/>
                </a:solidFill>
              </a:rPr>
              <a:t>businesses are expanding - JLR are one example but other car </a:t>
            </a:r>
            <a:r>
              <a:rPr lang="en-US" sz="1700" dirty="0" smtClean="0">
                <a:solidFill>
                  <a:srgbClr val="0070C0"/>
                </a:solidFill>
              </a:rPr>
              <a:t>firms </a:t>
            </a:r>
            <a:r>
              <a:rPr lang="en-US" sz="1700" dirty="0">
                <a:solidFill>
                  <a:srgbClr val="0070C0"/>
                </a:solidFill>
              </a:rPr>
              <a:t>like </a:t>
            </a:r>
            <a:r>
              <a:rPr lang="en-US" sz="1700" dirty="0" smtClean="0">
                <a:solidFill>
                  <a:srgbClr val="0070C0"/>
                </a:solidFill>
              </a:rPr>
              <a:t>Honda </a:t>
            </a:r>
            <a:r>
              <a:rPr lang="en-US" sz="1700" dirty="0">
                <a:solidFill>
                  <a:srgbClr val="0070C0"/>
                </a:solidFill>
              </a:rPr>
              <a:t>in </a:t>
            </a:r>
            <a:r>
              <a:rPr lang="en-US" sz="1700" dirty="0" err="1">
                <a:solidFill>
                  <a:srgbClr val="0070C0"/>
                </a:solidFill>
              </a:rPr>
              <a:t>Swindon</a:t>
            </a:r>
            <a:r>
              <a:rPr lang="en-US" sz="1700" dirty="0">
                <a:solidFill>
                  <a:srgbClr val="0070C0"/>
                </a:solidFill>
              </a:rPr>
              <a:t> have announced big new investments. UK-produced vehicles are selling well because they are cheaper than imported </a:t>
            </a:r>
            <a:r>
              <a:rPr lang="en-US" sz="1700" dirty="0" smtClean="0">
                <a:solidFill>
                  <a:srgbClr val="0070C0"/>
                </a:solidFill>
              </a:rPr>
              <a:t>rivals</a:t>
            </a:r>
            <a:r>
              <a:rPr lang="en-US" sz="1700" dirty="0">
                <a:solidFill>
                  <a:srgbClr val="0070C0"/>
                </a:solidFill>
              </a:rPr>
              <a:t>. But this is probably not the major factor for JLR </a:t>
            </a:r>
            <a:r>
              <a:rPr lang="en-US" sz="1700" dirty="0" smtClean="0">
                <a:solidFill>
                  <a:srgbClr val="0070C0"/>
                </a:solidFill>
              </a:rPr>
              <a:t>- they </a:t>
            </a:r>
            <a:r>
              <a:rPr lang="en-US" sz="1700" dirty="0">
                <a:solidFill>
                  <a:srgbClr val="0070C0"/>
                </a:solidFill>
              </a:rPr>
              <a:t>are benefiting from the huge increase in demand for luxury products in China. They </a:t>
            </a:r>
            <a:r>
              <a:rPr lang="en-US" sz="1700" dirty="0" smtClean="0">
                <a:solidFill>
                  <a:srgbClr val="0070C0"/>
                </a:solidFill>
              </a:rPr>
              <a:t>have </a:t>
            </a:r>
            <a:r>
              <a:rPr lang="en-US" sz="1700" dirty="0">
                <a:solidFill>
                  <a:srgbClr val="0070C0"/>
                </a:solidFill>
              </a:rPr>
              <a:t>found a big new market. Rich Chinese people are often more concerned </a:t>
            </a:r>
            <a:r>
              <a:rPr lang="en-US" sz="1700" dirty="0" smtClean="0">
                <a:solidFill>
                  <a:srgbClr val="0070C0"/>
                </a:solidFill>
              </a:rPr>
              <a:t>with status</a:t>
            </a:r>
            <a:r>
              <a:rPr lang="en-US" sz="1700" dirty="0">
                <a:solidFill>
                  <a:srgbClr val="0070C0"/>
                </a:solidFill>
              </a:rPr>
              <a:t>, quality and branding than with price.</a:t>
            </a:r>
          </a:p>
          <a:p>
            <a:pPr marL="347663" indent="-347663">
              <a:buClr>
                <a:schemeClr val="accent6">
                  <a:lumMod val="50000"/>
                </a:schemeClr>
              </a:buClr>
              <a:buFont typeface="+mj-lt"/>
              <a:buAutoNum type="arabicPeriod"/>
            </a:pPr>
            <a:r>
              <a:rPr lang="en-US" sz="1700" dirty="0" smtClean="0">
                <a:solidFill>
                  <a:srgbClr val="0070C0"/>
                </a:solidFill>
              </a:rPr>
              <a:t>Some </a:t>
            </a:r>
            <a:r>
              <a:rPr lang="en-US" sz="1700" dirty="0">
                <a:solidFill>
                  <a:srgbClr val="0070C0"/>
                </a:solidFill>
              </a:rPr>
              <a:t>manufacturers that have been getting their products made in China are rethinking their strategies. The change in the exchange rate, together with big pay increases in China, have made this a rather less competitive option.</a:t>
            </a:r>
          </a:p>
          <a:p>
            <a:pPr>
              <a:buClr>
                <a:schemeClr val="accent6">
                  <a:lumMod val="50000"/>
                </a:schemeClr>
              </a:buClr>
            </a:pPr>
            <a:r>
              <a:rPr lang="en-US" sz="1700" b="1" dirty="0">
                <a:solidFill>
                  <a:srgbClr val="FF0000"/>
                </a:solidFill>
              </a:rPr>
              <a:t>Discussion points</a:t>
            </a:r>
          </a:p>
          <a:p>
            <a:pPr marL="347663" indent="-347663">
              <a:buClr>
                <a:schemeClr val="accent6">
                  <a:lumMod val="50000"/>
                </a:schemeClr>
              </a:buClr>
              <a:buFont typeface="+mj-lt"/>
              <a:buAutoNum type="alphaLcParenR"/>
            </a:pPr>
            <a:r>
              <a:rPr lang="en-US" sz="1700" dirty="0" smtClean="0">
                <a:solidFill>
                  <a:srgbClr val="FF0000"/>
                </a:solidFill>
              </a:rPr>
              <a:t>To </a:t>
            </a:r>
            <a:r>
              <a:rPr lang="en-US" sz="1700" dirty="0">
                <a:solidFill>
                  <a:srgbClr val="FF0000"/>
                </a:solidFill>
              </a:rPr>
              <a:t>what extent can the car companies' new plans be explained by the change in the exchange rate?</a:t>
            </a:r>
          </a:p>
          <a:p>
            <a:pPr marL="347663" indent="-347663">
              <a:buClr>
                <a:schemeClr val="accent6">
                  <a:lumMod val="50000"/>
                </a:schemeClr>
              </a:buClr>
              <a:buFont typeface="+mj-lt"/>
              <a:buAutoNum type="alphaLcParenR"/>
            </a:pPr>
            <a:r>
              <a:rPr lang="en-US" sz="1700" dirty="0" smtClean="0">
                <a:solidFill>
                  <a:srgbClr val="FF0000"/>
                </a:solidFill>
              </a:rPr>
              <a:t>Why </a:t>
            </a:r>
            <a:r>
              <a:rPr lang="en-US" sz="1700" dirty="0">
                <a:solidFill>
                  <a:srgbClr val="FF0000"/>
                </a:solidFill>
              </a:rPr>
              <a:t>might it make sense for a manufacturer of trainers to make them in the UK instead of an emerging economy like China?</a:t>
            </a:r>
          </a:p>
          <a:p>
            <a:pPr marL="347663" indent="-347663">
              <a:buClr>
                <a:schemeClr val="accent6">
                  <a:lumMod val="50000"/>
                </a:schemeClr>
              </a:buClr>
              <a:buFont typeface="+mj-lt"/>
              <a:buAutoNum type="alphaLcParenR"/>
            </a:pPr>
            <a:r>
              <a:rPr lang="en-US" sz="1700" dirty="0" smtClean="0">
                <a:solidFill>
                  <a:srgbClr val="FF0000"/>
                </a:solidFill>
              </a:rPr>
              <a:t>Discuss </a:t>
            </a:r>
            <a:r>
              <a:rPr lang="en-US" sz="1700" dirty="0">
                <a:solidFill>
                  <a:srgbClr val="FF0000"/>
                </a:solidFill>
              </a:rPr>
              <a:t>whether or not consumers in the UK might buy more UK-made clothes if they were 25% cheaper.</a:t>
            </a:r>
          </a:p>
          <a:p>
            <a:pPr marL="347663" indent="-347663">
              <a:buClr>
                <a:schemeClr val="accent6">
                  <a:lumMod val="50000"/>
                </a:schemeClr>
              </a:buClr>
              <a:buFont typeface="+mj-lt"/>
              <a:buAutoNum type="alphaLcParenR"/>
            </a:pPr>
            <a:r>
              <a:rPr lang="en-US" sz="1700" dirty="0" smtClean="0">
                <a:solidFill>
                  <a:srgbClr val="FF0000"/>
                </a:solidFill>
              </a:rPr>
              <a:t>'Drink </a:t>
            </a:r>
            <a:r>
              <a:rPr lang="en-US" sz="1700" dirty="0">
                <a:solidFill>
                  <a:srgbClr val="FF0000"/>
                </a:solidFill>
              </a:rPr>
              <a:t>up' is a small </a:t>
            </a:r>
            <a:r>
              <a:rPr lang="en-US" sz="1700" dirty="0" smtClean="0">
                <a:solidFill>
                  <a:srgbClr val="FF0000"/>
                </a:solidFill>
              </a:rPr>
              <a:t>sole trader </a:t>
            </a:r>
            <a:r>
              <a:rPr lang="en-US" sz="1700" dirty="0">
                <a:solidFill>
                  <a:srgbClr val="FF0000"/>
                </a:solidFill>
              </a:rPr>
              <a:t>selling interesting but </a:t>
            </a:r>
            <a:r>
              <a:rPr lang="en-US" sz="1700" dirty="0" smtClean="0">
                <a:solidFill>
                  <a:srgbClr val="FF0000"/>
                </a:solidFill>
              </a:rPr>
              <a:t>cheap wines, </a:t>
            </a:r>
            <a:r>
              <a:rPr lang="en-US" sz="1700" dirty="0">
                <a:solidFill>
                  <a:srgbClr val="FF0000"/>
                </a:solidFill>
              </a:rPr>
              <a:t>locally as well as online. How will the owners of the business feel about a fall in the pound? What consequences will it have?</a:t>
            </a:r>
          </a:p>
          <a:p>
            <a:pPr marL="347663" indent="-347663">
              <a:buClr>
                <a:schemeClr val="accent6">
                  <a:lumMod val="50000"/>
                </a:schemeClr>
              </a:buClr>
              <a:buFont typeface="+mj-lt"/>
              <a:buAutoNum type="alphaLcParenR"/>
            </a:pPr>
            <a:r>
              <a:rPr lang="en-US" sz="1700" dirty="0" smtClean="0">
                <a:solidFill>
                  <a:srgbClr val="FF0000"/>
                </a:solidFill>
              </a:rPr>
              <a:t>Think </a:t>
            </a:r>
            <a:r>
              <a:rPr lang="en-US" sz="1700" dirty="0">
                <a:solidFill>
                  <a:srgbClr val="FF0000"/>
                </a:solidFill>
              </a:rPr>
              <a:t>of two small businesses that you know and that might be affected by exchange rate changes. Explain how and why.</a:t>
            </a:r>
          </a:p>
        </p:txBody>
      </p:sp>
      <p:sp>
        <p:nvSpPr>
          <p:cNvPr id="6" name="Title 1"/>
          <p:cNvSpPr>
            <a:spLocks noGrp="1"/>
          </p:cNvSpPr>
          <p:nvPr>
            <p:ph type="title"/>
          </p:nvPr>
        </p:nvSpPr>
        <p:spPr>
          <a:xfrm>
            <a:off x="35496" y="72008"/>
            <a:ext cx="7704856" cy="548680"/>
          </a:xfrm>
        </p:spPr>
        <p:txBody>
          <a:bodyPr>
            <a:noAutofit/>
          </a:bodyPr>
          <a:lstStyle/>
          <a:p>
            <a:r>
              <a:rPr lang="en-GB" sz="3000" dirty="0" smtClean="0"/>
              <a:t>11</a:t>
            </a:r>
            <a:r>
              <a:rPr lang="en-GB" sz="3000" b="1" dirty="0" smtClean="0"/>
              <a:t>.3 – </a:t>
            </a:r>
            <a:r>
              <a:rPr lang="en-US" sz="3000" dirty="0" smtClean="0">
                <a:effectLst/>
              </a:rPr>
              <a:t>The Impact of Exchange Rates - Evidence</a:t>
            </a:r>
            <a:endParaRPr lang="en-GB" sz="30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68</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11435127"/>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124744"/>
            <a:ext cx="6480719" cy="5509200"/>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200" dirty="0" smtClean="0"/>
              <a:t>Globalisation </a:t>
            </a:r>
            <a:r>
              <a:rPr lang="en-US" sz="2200" dirty="0"/>
              <a:t>involved importing some products that used to be made in the UK. If cheap labour made it possible to cut prices, it made sense to manufacture where the cheap labour was. Because of this, some UK factories closed so that in time, no one at all was making suitable substitute products in the UK. For example, very few toys are made in the UK now.</a:t>
            </a:r>
          </a:p>
          <a:p>
            <a:pPr marL="398463" indent="-398463">
              <a:buClr>
                <a:schemeClr val="accent6">
                  <a:lumMod val="50000"/>
                </a:schemeClr>
              </a:buClr>
              <a:buFont typeface="Wingdings 3" panose="05040102010807070707" pitchFamily="18" charset="2"/>
              <a:buChar char=""/>
            </a:pPr>
            <a:r>
              <a:rPr lang="en-US" sz="2200" dirty="0" smtClean="0"/>
              <a:t>Using </a:t>
            </a:r>
            <a:r>
              <a:rPr lang="en-US" sz="2200" dirty="0"/>
              <a:t>the example of the trainer manufacturer above, it might take some time to organise all the production facilities they would need if they were to relocate their manufacturing operations back to the UK</a:t>
            </a:r>
            <a:r>
              <a:rPr lang="en-US" sz="2200" dirty="0" smtClean="0"/>
              <a:t>.</a:t>
            </a:r>
          </a:p>
          <a:p>
            <a:pPr marL="398463" indent="-398463">
              <a:buClr>
                <a:schemeClr val="accent6">
                  <a:lumMod val="50000"/>
                </a:schemeClr>
              </a:buClr>
              <a:buFont typeface="Wingdings 3" panose="05040102010807070707" pitchFamily="18" charset="2"/>
              <a:buChar char=""/>
            </a:pPr>
            <a:r>
              <a:rPr lang="en-US" sz="2200" dirty="0"/>
              <a:t>Many UK exports require imported inputs - components, or raw materials. When exports rise, some imports will rise too</a:t>
            </a:r>
            <a:r>
              <a:rPr lang="en-US" sz="2200" dirty="0" smtClean="0"/>
              <a:t>.</a:t>
            </a:r>
            <a:endParaRPr lang="en-US" sz="2200" dirty="0"/>
          </a:p>
        </p:txBody>
      </p:sp>
      <p:sp>
        <p:nvSpPr>
          <p:cNvPr id="6" name="Title 1"/>
          <p:cNvSpPr>
            <a:spLocks noGrp="1"/>
          </p:cNvSpPr>
          <p:nvPr>
            <p:ph type="title"/>
          </p:nvPr>
        </p:nvSpPr>
        <p:spPr>
          <a:xfrm>
            <a:off x="35496" y="72008"/>
            <a:ext cx="7704856" cy="548680"/>
          </a:xfrm>
        </p:spPr>
        <p:txBody>
          <a:bodyPr>
            <a:noAutofit/>
          </a:bodyPr>
          <a:lstStyle/>
          <a:p>
            <a:r>
              <a:rPr lang="en-GB" sz="3400" dirty="0" smtClean="0"/>
              <a:t>11</a:t>
            </a:r>
            <a:r>
              <a:rPr lang="en-GB" sz="3400" b="1" dirty="0" smtClean="0"/>
              <a:t>.3 – </a:t>
            </a:r>
            <a:r>
              <a:rPr lang="en-US" sz="3400" dirty="0" smtClean="0">
                <a:effectLst/>
              </a:rPr>
              <a:t>ER – Why Imports were still high?</a:t>
            </a:r>
            <a:endParaRPr lang="en-GB" sz="34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68</a:t>
            </a:r>
            <a:endParaRPr lang="en-GB" sz="1200" b="1" dirty="0">
              <a:latin typeface="Arial" panose="020B0604020202020204" pitchFamily="34" charset="0"/>
              <a:cs typeface="Arial" panose="020B0604020202020204" pitchFamily="34" charset="0"/>
            </a:endParaRPr>
          </a:p>
        </p:txBody>
      </p:sp>
      <p:pic>
        <p:nvPicPr>
          <p:cNvPr id="1026" name="Picture 2" descr="Image result for globalisation in egyp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845" t="19675" r="12425" b="11095"/>
          <a:stretch/>
        </p:blipFill>
        <p:spPr bwMode="auto">
          <a:xfrm>
            <a:off x="6732242" y="1082753"/>
            <a:ext cx="2014590" cy="14187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rusnauka.com/13.DNI_2007/Politologia/20725.doc.files/image002.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1" y="2564904"/>
            <a:ext cx="2014590" cy="157389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globalisation in egyp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2240" y="4221088"/>
            <a:ext cx="2014590" cy="131232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globalisation in egyp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04247" y="5661248"/>
            <a:ext cx="2016223" cy="1008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1789078"/>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124744"/>
            <a:ext cx="6624735" cy="5509200"/>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200" dirty="0"/>
              <a:t>Some UK businesses, like Burberry, were still making substitutes for imports, but designing them to sell as luxury items, with prices more than 25% above the old import prices.</a:t>
            </a:r>
          </a:p>
          <a:p>
            <a:pPr marL="398463" indent="-398463">
              <a:buClr>
                <a:schemeClr val="accent6">
                  <a:lumMod val="50000"/>
                </a:schemeClr>
              </a:buClr>
              <a:buFont typeface="Wingdings 3" panose="05040102010807070707" pitchFamily="18" charset="2"/>
              <a:buChar char=""/>
            </a:pPr>
            <a:r>
              <a:rPr lang="en-US" sz="2200" dirty="0" smtClean="0"/>
              <a:t>High </a:t>
            </a:r>
            <a:r>
              <a:rPr lang="en-US" sz="2200" dirty="0"/>
              <a:t>imports meant that many UK businesses were still having difficulty competing with products from abroad. Holidays in the UK were still often expensive and risky in terms of weather. </a:t>
            </a:r>
          </a:p>
          <a:p>
            <a:pPr marL="398463" indent="-398463">
              <a:buClr>
                <a:schemeClr val="accent6">
                  <a:lumMod val="50000"/>
                </a:schemeClr>
              </a:buClr>
              <a:buFont typeface="Wingdings 3" panose="05040102010807070707" pitchFamily="18" charset="2"/>
              <a:buChar char=""/>
            </a:pPr>
            <a:r>
              <a:rPr lang="en-US" sz="2200" dirty="0" smtClean="0"/>
              <a:t>In 214, the Eurozone </a:t>
            </a:r>
            <a:r>
              <a:rPr lang="en-US" sz="2200" dirty="0"/>
              <a:t>crisis and austerity policies generally (designed to cut government deficits) are leading to weak demand. This makes it very hard to sell exports to the countries concerned (see the case study below). More than half the UK's exports go to the EU. So exports are not as high as might have been expected.</a:t>
            </a:r>
          </a:p>
        </p:txBody>
      </p:sp>
      <p:sp>
        <p:nvSpPr>
          <p:cNvPr id="6" name="Title 1"/>
          <p:cNvSpPr>
            <a:spLocks noGrp="1"/>
          </p:cNvSpPr>
          <p:nvPr>
            <p:ph type="title"/>
          </p:nvPr>
        </p:nvSpPr>
        <p:spPr>
          <a:xfrm>
            <a:off x="35496" y="72008"/>
            <a:ext cx="7704856" cy="548680"/>
          </a:xfrm>
        </p:spPr>
        <p:txBody>
          <a:bodyPr>
            <a:noAutofit/>
          </a:bodyPr>
          <a:lstStyle/>
          <a:p>
            <a:r>
              <a:rPr lang="en-GB" sz="3400" dirty="0" smtClean="0"/>
              <a:t>11</a:t>
            </a:r>
            <a:r>
              <a:rPr lang="en-GB" sz="3400" b="1" dirty="0" smtClean="0"/>
              <a:t>.3 – </a:t>
            </a:r>
            <a:r>
              <a:rPr lang="en-US" sz="3400" dirty="0" smtClean="0">
                <a:effectLst/>
              </a:rPr>
              <a:t>ER – Why Imports were still high?</a:t>
            </a:r>
            <a:endParaRPr lang="en-GB" sz="34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68</a:t>
            </a:r>
            <a:endParaRPr lang="en-GB" sz="1200" b="1" dirty="0">
              <a:latin typeface="Arial" panose="020B0604020202020204" pitchFamily="34" charset="0"/>
              <a:cs typeface="Arial" panose="020B0604020202020204" pitchFamily="34" charset="0"/>
            </a:endParaRPr>
          </a:p>
        </p:txBody>
      </p:sp>
      <p:pic>
        <p:nvPicPr>
          <p:cNvPr id="5" name="Picture 2" descr="Image result for globalisation in egyp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845" t="19675" r="12425" b="11095"/>
          <a:stretch/>
        </p:blipFill>
        <p:spPr bwMode="auto">
          <a:xfrm>
            <a:off x="6805883" y="1082753"/>
            <a:ext cx="2014590" cy="141872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http://www.rusnauka.com/13.DNI_2007/Politologia/20725.doc.files/image002.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5882" y="2564904"/>
            <a:ext cx="2014590" cy="157389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Image result for globalisation in egyp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5881" y="4221088"/>
            <a:ext cx="2014590" cy="131232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Image result for globalisation in egyp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04247" y="5661248"/>
            <a:ext cx="2016223" cy="1008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9537501"/>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124744"/>
            <a:ext cx="8640959" cy="3600986"/>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1900" dirty="0"/>
              <a:t>When import prices rise, inflation rises. Many of the products we buy are imported, so if we are measuring inflation, we have to include imports. Some of the inflation mentioned </a:t>
            </a:r>
            <a:r>
              <a:rPr lang="en-US" sz="1900" dirty="0" smtClean="0"/>
              <a:t>previously can </a:t>
            </a:r>
            <a:r>
              <a:rPr lang="en-US" sz="1900" dirty="0"/>
              <a:t>be blamed on the fall in the exchange </a:t>
            </a:r>
            <a:r>
              <a:rPr lang="en-US" sz="1900" dirty="0" smtClean="0"/>
              <a:t>rate.</a:t>
            </a:r>
          </a:p>
          <a:p>
            <a:pPr marL="398463" indent="-398463">
              <a:buClr>
                <a:schemeClr val="accent6">
                  <a:lumMod val="50000"/>
                </a:schemeClr>
              </a:buClr>
              <a:buFont typeface="Wingdings 3" panose="05040102010807070707" pitchFamily="18" charset="2"/>
              <a:buChar char=""/>
            </a:pPr>
            <a:r>
              <a:rPr lang="en-US" sz="1900" dirty="0" smtClean="0"/>
              <a:t>Simply put, a </a:t>
            </a:r>
            <a:r>
              <a:rPr lang="en-US" sz="1900" dirty="0"/>
              <a:t>lower exchange rate means you have to pay more for what you import.</a:t>
            </a:r>
          </a:p>
          <a:p>
            <a:pPr marL="398463" indent="-398463">
              <a:buClr>
                <a:schemeClr val="accent6">
                  <a:lumMod val="50000"/>
                </a:schemeClr>
              </a:buClr>
              <a:buFont typeface="Wingdings 3" panose="05040102010807070707" pitchFamily="18" charset="2"/>
              <a:buChar char=""/>
            </a:pPr>
            <a:r>
              <a:rPr lang="en-US" sz="1900" dirty="0"/>
              <a:t>Imports are not just things brought to us by sea or by air. They include many services. The vast numbers of tourists who come to London are buying UK exports. When we holiday abroad we are buying imports.</a:t>
            </a:r>
          </a:p>
          <a:p>
            <a:pPr marL="398463" indent="-398463">
              <a:buClr>
                <a:schemeClr val="accent6">
                  <a:lumMod val="50000"/>
                </a:schemeClr>
              </a:buClr>
              <a:buFont typeface="Wingdings 3" panose="05040102010807070707" pitchFamily="18" charset="2"/>
              <a:buChar char=""/>
            </a:pPr>
            <a:r>
              <a:rPr lang="en-US" sz="1900" dirty="0"/>
              <a:t>If rates of pay are rising, costs will rise and products will cost more. This will push up the rate of inflation, but it will also make the economy concerned less competitive.</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11</a:t>
            </a:r>
            <a:r>
              <a:rPr lang="en-GB" sz="3600" b="1" dirty="0" smtClean="0"/>
              <a:t>.4 – </a:t>
            </a:r>
            <a:r>
              <a:rPr lang="en-US" sz="3600" dirty="0" smtClean="0">
                <a:effectLst/>
              </a:rPr>
              <a:t>Inflation and the Exchange Rate</a:t>
            </a:r>
            <a:endParaRPr lang="en-GB" sz="36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69</a:t>
            </a:r>
            <a:endParaRPr lang="en-GB" sz="1200" b="1" dirty="0">
              <a:latin typeface="Arial" panose="020B0604020202020204" pitchFamily="34" charset="0"/>
              <a:cs typeface="Arial" panose="020B0604020202020204" pitchFamily="34" charset="0"/>
            </a:endParaRPr>
          </a:p>
        </p:txBody>
      </p:sp>
      <p:sp>
        <p:nvSpPr>
          <p:cNvPr id="5" name="Rectangle 4"/>
          <p:cNvSpPr/>
          <p:nvPr/>
        </p:nvSpPr>
        <p:spPr>
          <a:xfrm>
            <a:off x="251520" y="4725144"/>
            <a:ext cx="8640959" cy="1936428"/>
          </a:xfrm>
          <a:prstGeom prst="rect">
            <a:avLst/>
          </a:prstGeom>
          <a:solidFill>
            <a:schemeClr val="tx2">
              <a:lumMod val="20000"/>
              <a:lumOff val="80000"/>
            </a:schemeClr>
          </a:solidFill>
          <a:ln w="38100">
            <a:solidFill>
              <a:srgbClr val="002060"/>
            </a:solidFill>
          </a:ln>
        </p:spPr>
        <p:txBody>
          <a:bodyPr wrap="square">
            <a:spAutoFit/>
          </a:bodyPr>
          <a:lstStyle/>
          <a:p>
            <a:pPr marL="285750" marR="0" indent="-285750" algn="just">
              <a:spcBef>
                <a:spcPts val="0"/>
              </a:spcBef>
              <a:spcAft>
                <a:spcPts val="0"/>
              </a:spcAft>
              <a:buClr>
                <a:schemeClr val="accent6">
                  <a:lumMod val="50000"/>
                </a:schemeClr>
              </a:buClr>
            </a:pPr>
            <a:r>
              <a:rPr lang="en-US" sz="1900" b="1" dirty="0">
                <a:latin typeface="Arial" panose="020B0604020202020204" pitchFamily="34" charset="0"/>
                <a:ea typeface="Segoe UI" panose="020B0502040204020203" pitchFamily="34" charset="0"/>
                <a:cs typeface="Arial" panose="020B0604020202020204" pitchFamily="34" charset="0"/>
              </a:rPr>
              <a:t>Show your understanding</a:t>
            </a:r>
            <a:endParaRPr lang="en-GB" sz="1900" b="1" dirty="0">
              <a:latin typeface="Arial" panose="020B0604020202020204" pitchFamily="34" charset="0"/>
              <a:ea typeface="Segoe UI" panose="020B0502040204020203" pitchFamily="34" charset="0"/>
              <a:cs typeface="Arial" panose="020B0604020202020204" pitchFamily="34" charset="0"/>
            </a:endParaRPr>
          </a:p>
          <a:p>
            <a:pPr marL="285750" marR="203200" indent="-285750" algn="just">
              <a:spcBef>
                <a:spcPts val="0"/>
              </a:spcBef>
              <a:spcAft>
                <a:spcPts val="735"/>
              </a:spcAft>
              <a:buClr>
                <a:schemeClr val="accent6">
                  <a:lumMod val="50000"/>
                </a:schemeClr>
              </a:buClr>
              <a:buFont typeface="Wingdings 3" panose="05040102010807070707" pitchFamily="18" charset="2"/>
              <a:buChar char=""/>
            </a:pPr>
            <a:r>
              <a:rPr lang="en-US" sz="1900" dirty="0">
                <a:latin typeface="Arial" panose="020B0604020202020204" pitchFamily="34" charset="0"/>
                <a:ea typeface="Segoe UI" panose="020B0502040204020203" pitchFamily="34" charset="0"/>
                <a:cs typeface="Arial" panose="020B0604020202020204" pitchFamily="34" charset="0"/>
              </a:rPr>
              <a:t>You are about to go on holiday in France and have </a:t>
            </a:r>
            <a:r>
              <a:rPr lang="en-US" sz="1900" dirty="0" smtClean="0">
                <a:latin typeface="Arial" panose="020B0604020202020204" pitchFamily="34" charset="0"/>
                <a:ea typeface="Segoe UI" panose="020B0502040204020203" pitchFamily="34" charset="0"/>
                <a:cs typeface="Arial" panose="020B0604020202020204" pitchFamily="34" charset="0"/>
              </a:rPr>
              <a:t>1000LE </a:t>
            </a:r>
            <a:r>
              <a:rPr lang="en-US" sz="1900" dirty="0">
                <a:latin typeface="Arial" panose="020B0604020202020204" pitchFamily="34" charset="0"/>
                <a:ea typeface="Segoe UI" panose="020B0502040204020203" pitchFamily="34" charset="0"/>
                <a:cs typeface="Arial" panose="020B0604020202020204" pitchFamily="34" charset="0"/>
              </a:rPr>
              <a:t>spending money to exchange for euros. If the euro goes down against the pound, how will this affect your spending power?</a:t>
            </a:r>
            <a:endParaRPr lang="en-GB" sz="1900" dirty="0">
              <a:latin typeface="Arial" panose="020B0604020202020204" pitchFamily="34" charset="0"/>
              <a:ea typeface="Segoe UI" panose="020B0502040204020203" pitchFamily="34" charset="0"/>
              <a:cs typeface="Arial" panose="020B0604020202020204" pitchFamily="34" charset="0"/>
            </a:endParaRPr>
          </a:p>
          <a:p>
            <a:pPr marL="285750" indent="-285750">
              <a:buClr>
                <a:schemeClr val="accent6">
                  <a:lumMod val="50000"/>
                </a:schemeClr>
              </a:buClr>
              <a:buFont typeface="Wingdings 3" panose="05040102010807070707" pitchFamily="18" charset="2"/>
              <a:buChar char=""/>
            </a:pPr>
            <a:r>
              <a:rPr lang="en-US" sz="1900" dirty="0">
                <a:solidFill>
                  <a:srgbClr val="000000"/>
                </a:solidFill>
                <a:latin typeface="Arial" panose="020B0604020202020204" pitchFamily="34" charset="0"/>
                <a:ea typeface="Arial Unicode MS" panose="020B0604020202020204" pitchFamily="34" charset="-128"/>
                <a:cs typeface="Arial" panose="020B0604020202020204" pitchFamily="34" charset="0"/>
              </a:rPr>
              <a:t>Would an exporter of </a:t>
            </a:r>
            <a:r>
              <a:rPr lang="en-US" sz="1900" dirty="0" smtClean="0">
                <a:solidFill>
                  <a:srgbClr val="000000"/>
                </a:solidFill>
                <a:latin typeface="Arial" panose="020B0604020202020204" pitchFamily="34" charset="0"/>
                <a:ea typeface="Arial Unicode MS" panose="020B0604020202020204" pitchFamily="34" charset="-128"/>
                <a:cs typeface="Arial" panose="020B0604020202020204" pitchFamily="34" charset="0"/>
              </a:rPr>
              <a:t>Egyptian Cotton </a:t>
            </a:r>
            <a:r>
              <a:rPr lang="en-US" sz="1900" dirty="0">
                <a:solidFill>
                  <a:srgbClr val="000000"/>
                </a:solidFill>
                <a:latin typeface="Arial" panose="020B0604020202020204" pitchFamily="34" charset="0"/>
                <a:ea typeface="Arial Unicode MS" panose="020B0604020202020204" pitchFamily="34" charset="-128"/>
                <a:cs typeface="Arial" panose="020B0604020202020204" pitchFamily="34" charset="0"/>
              </a:rPr>
              <a:t>want the pound to be high or low? Say why.</a:t>
            </a:r>
            <a:endParaRPr lang="en-GB" sz="19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7290562"/>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000" b="1" dirty="0" smtClean="0"/>
              <a:t>1 – New Business Ideas - Weighing</a:t>
            </a:r>
          </a:p>
        </p:txBody>
      </p:sp>
      <p:sp>
        <p:nvSpPr>
          <p:cNvPr id="2" name="Rectangle 1"/>
          <p:cNvSpPr/>
          <p:nvPr/>
        </p:nvSpPr>
        <p:spPr>
          <a:xfrm>
            <a:off x="251520" y="1096426"/>
            <a:ext cx="8640960" cy="461665"/>
          </a:xfrm>
          <a:prstGeom prst="rect">
            <a:avLst/>
          </a:prstGeom>
        </p:spPr>
        <p:txBody>
          <a:bodyPr wrap="square">
            <a:spAutoFit/>
          </a:bodyPr>
          <a:lstStyle/>
          <a:p>
            <a:pPr>
              <a:buClr>
                <a:schemeClr val="accent6">
                  <a:lumMod val="50000"/>
                </a:schemeClr>
              </a:buClr>
            </a:pPr>
            <a:r>
              <a:rPr lang="en-GB" sz="2400" b="1" dirty="0"/>
              <a:t>Assessment objectives and </a:t>
            </a:r>
            <a:r>
              <a:rPr lang="en-GB" sz="2400" b="1" dirty="0" smtClean="0"/>
              <a:t>weightings</a:t>
            </a:r>
          </a:p>
        </p:txBody>
      </p:sp>
      <p:graphicFrame>
        <p:nvGraphicFramePr>
          <p:cNvPr id="6" name="Table 5"/>
          <p:cNvGraphicFramePr>
            <a:graphicFrameLocks noGrp="1"/>
          </p:cNvGraphicFramePr>
          <p:nvPr>
            <p:extLst>
              <p:ext uri="{D42A27DB-BD31-4B8C-83A1-F6EECF244321}">
                <p14:modId xmlns:p14="http://schemas.microsoft.com/office/powerpoint/2010/main" val="301190454"/>
              </p:ext>
            </p:extLst>
          </p:nvPr>
        </p:nvGraphicFramePr>
        <p:xfrm>
          <a:off x="395536" y="1772816"/>
          <a:ext cx="8352930" cy="4297680"/>
        </p:xfrm>
        <a:graphic>
          <a:graphicData uri="http://schemas.openxmlformats.org/drawingml/2006/table">
            <a:tbl>
              <a:tblPr firstRow="1" bandRow="1">
                <a:tableStyleId>{5C22544A-7EE6-4342-B048-85BDC9FD1C3A}</a:tableStyleId>
              </a:tblPr>
              <a:tblGrid>
                <a:gridCol w="648072"/>
                <a:gridCol w="4104456"/>
                <a:gridCol w="1152128"/>
                <a:gridCol w="1152128"/>
                <a:gridCol w="1296146"/>
              </a:tblGrid>
              <a:tr h="316835">
                <a:tc gridSpan="2">
                  <a:txBody>
                    <a:bodyPr/>
                    <a:lstStyle/>
                    <a:p>
                      <a:endParaRPr lang="en-GB" sz="1800"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 in IAS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IAL</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AO1</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Demonstrate knowledge and understanding of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specified content.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Apply knowledge and understanding of the specified content to problems and issues arising from both familiar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unfamiliar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701">
                <a:tc>
                  <a:txBody>
                    <a:bodyPr/>
                    <a:lstStyle/>
                    <a:p>
                      <a:r>
                        <a:rPr lang="en-GB" sz="1800" dirty="0" smtClean="0">
                          <a:latin typeface="Arial" panose="020B0604020202020204" pitchFamily="34" charset="0"/>
                          <a:cs typeface="Arial" panose="020B0604020202020204" pitchFamily="34" charset="0"/>
                        </a:rPr>
                        <a:t>AO3</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Analyse problems, issues and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AO4</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Evaluate, distinguish between and assess appropriateness of fact and opinion, and judge information from a variety of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sources.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7298233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124744"/>
            <a:ext cx="8640959" cy="5632311"/>
          </a:xfrm>
          <a:prstGeom prst="rect">
            <a:avLst/>
          </a:prstGeom>
        </p:spPr>
        <p:txBody>
          <a:bodyPr wrap="square">
            <a:spAutoFit/>
          </a:bodyPr>
          <a:lstStyle/>
          <a:p>
            <a:pPr>
              <a:buClr>
                <a:schemeClr val="accent6">
                  <a:lumMod val="50000"/>
                </a:schemeClr>
              </a:buClr>
            </a:pPr>
            <a:r>
              <a:rPr lang="en-US" b="1" dirty="0">
                <a:solidFill>
                  <a:srgbClr val="0070C0"/>
                </a:solidFill>
              </a:rPr>
              <a:t>Postscript - Greece and the euro</a:t>
            </a:r>
          </a:p>
          <a:p>
            <a:pPr marL="398463" indent="-398463">
              <a:buClr>
                <a:schemeClr val="accent6">
                  <a:lumMod val="50000"/>
                </a:schemeClr>
              </a:buClr>
              <a:buFont typeface="Wingdings 3" panose="05040102010807070707" pitchFamily="18" charset="2"/>
              <a:buChar char=""/>
            </a:pPr>
            <a:r>
              <a:rPr lang="en-US" dirty="0">
                <a:solidFill>
                  <a:srgbClr val="0070C0"/>
                </a:solidFill>
              </a:rPr>
              <a:t>One reason for the low level of business confidence in 2012 was the </a:t>
            </a:r>
            <a:r>
              <a:rPr lang="en-US" dirty="0" smtClean="0">
                <a:solidFill>
                  <a:srgbClr val="0070C0"/>
                </a:solidFill>
              </a:rPr>
              <a:t>Eurozone </a:t>
            </a:r>
            <a:r>
              <a:rPr lang="en-US" dirty="0">
                <a:solidFill>
                  <a:srgbClr val="0070C0"/>
                </a:solidFill>
              </a:rPr>
              <a:t>crisis. The </a:t>
            </a:r>
            <a:r>
              <a:rPr lang="en-US" dirty="0" smtClean="0">
                <a:solidFill>
                  <a:srgbClr val="0070C0"/>
                </a:solidFill>
              </a:rPr>
              <a:t>Greek </a:t>
            </a:r>
            <a:r>
              <a:rPr lang="en-US" dirty="0">
                <a:solidFill>
                  <a:srgbClr val="0070C0"/>
                </a:solidFill>
              </a:rPr>
              <a:t>government's borrowing had reached levels at which lenders felt very doubtful that it would ever be possible for them to be paid back. Greece had a huge external deficit (imports far exceeded exports) because many businesses had gradually lost competitiveness within the </a:t>
            </a:r>
            <a:r>
              <a:rPr lang="en-US" dirty="0" smtClean="0">
                <a:solidFill>
                  <a:srgbClr val="0070C0"/>
                </a:solidFill>
              </a:rPr>
              <a:t>Eurozone.</a:t>
            </a:r>
          </a:p>
          <a:p>
            <a:pPr marL="398463" indent="-398463">
              <a:buClr>
                <a:schemeClr val="accent6">
                  <a:lumMod val="50000"/>
                </a:schemeClr>
              </a:buClr>
              <a:buFont typeface="Wingdings 3" panose="05040102010807070707" pitchFamily="18" charset="2"/>
              <a:buChar char=""/>
            </a:pPr>
            <a:r>
              <a:rPr lang="en-US" dirty="0" smtClean="0">
                <a:solidFill>
                  <a:srgbClr val="0070C0"/>
                </a:solidFill>
              </a:rPr>
              <a:t>So </a:t>
            </a:r>
            <a:r>
              <a:rPr lang="en-US" dirty="0">
                <a:solidFill>
                  <a:srgbClr val="0070C0"/>
                </a:solidFill>
              </a:rPr>
              <a:t>Greece could not sell enough exports to pay for its imports. Loss of export markets meant falling demand for Greek products. So incomes </a:t>
            </a:r>
            <a:r>
              <a:rPr lang="en-US" dirty="0" smtClean="0">
                <a:solidFill>
                  <a:srgbClr val="0070C0"/>
                </a:solidFill>
              </a:rPr>
              <a:t>and tax revenues were </a:t>
            </a:r>
            <a:r>
              <a:rPr lang="en-US" dirty="0">
                <a:solidFill>
                  <a:srgbClr val="0070C0"/>
                </a:solidFill>
              </a:rPr>
              <a:t>falling, </a:t>
            </a:r>
            <a:r>
              <a:rPr lang="en-US" dirty="0" smtClean="0">
                <a:solidFill>
                  <a:srgbClr val="0070C0"/>
                </a:solidFill>
              </a:rPr>
              <a:t>and </a:t>
            </a:r>
            <a:r>
              <a:rPr lang="en-US" dirty="0">
                <a:solidFill>
                  <a:srgbClr val="0070C0"/>
                </a:solidFill>
              </a:rPr>
              <a:t>the bill for unemployment benefit was </a:t>
            </a:r>
            <a:r>
              <a:rPr lang="en-US" dirty="0" smtClean="0">
                <a:solidFill>
                  <a:srgbClr val="0070C0"/>
                </a:solidFill>
              </a:rPr>
              <a:t>rising. There </a:t>
            </a:r>
            <a:r>
              <a:rPr lang="en-US" dirty="0">
                <a:solidFill>
                  <a:srgbClr val="0070C0"/>
                </a:solidFill>
              </a:rPr>
              <a:t>was a plan to rescue Greece, largely with money from </a:t>
            </a:r>
            <a:r>
              <a:rPr lang="en-US" dirty="0" smtClean="0">
                <a:solidFill>
                  <a:srgbClr val="0070C0"/>
                </a:solidFill>
              </a:rPr>
              <a:t>Germany but with </a:t>
            </a:r>
            <a:r>
              <a:rPr lang="en-US" dirty="0">
                <a:solidFill>
                  <a:srgbClr val="0070C0"/>
                </a:solidFill>
              </a:rPr>
              <a:t>very strict </a:t>
            </a:r>
            <a:r>
              <a:rPr lang="en-US" dirty="0" smtClean="0">
                <a:solidFill>
                  <a:srgbClr val="0070C0"/>
                </a:solidFill>
              </a:rPr>
              <a:t>bail out conditions attached - </a:t>
            </a:r>
            <a:r>
              <a:rPr lang="en-US" dirty="0">
                <a:solidFill>
                  <a:srgbClr val="0070C0"/>
                </a:solidFill>
              </a:rPr>
              <a:t>involving huge cuts in government </a:t>
            </a:r>
            <a:r>
              <a:rPr lang="en-US" dirty="0" smtClean="0">
                <a:solidFill>
                  <a:srgbClr val="0070C0"/>
                </a:solidFill>
              </a:rPr>
              <a:t>spending.</a:t>
            </a:r>
          </a:p>
          <a:p>
            <a:pPr marL="398463" indent="-398463">
              <a:buClr>
                <a:schemeClr val="accent6">
                  <a:lumMod val="50000"/>
                </a:schemeClr>
              </a:buClr>
              <a:buFont typeface="Wingdings 3" panose="05040102010807070707" pitchFamily="18" charset="2"/>
              <a:buChar char=""/>
            </a:pPr>
            <a:r>
              <a:rPr lang="en-US" dirty="0" smtClean="0">
                <a:solidFill>
                  <a:srgbClr val="0070C0"/>
                </a:solidFill>
              </a:rPr>
              <a:t>The </a:t>
            </a:r>
            <a:r>
              <a:rPr lang="en-US" dirty="0">
                <a:solidFill>
                  <a:srgbClr val="0070C0"/>
                </a:solidFill>
              </a:rPr>
              <a:t>Greek voters decided to reject these austerity conditions and the German voters said OK, no bail-out.</a:t>
            </a:r>
          </a:p>
          <a:p>
            <a:pPr marL="398463" indent="-398463">
              <a:buClr>
                <a:schemeClr val="accent6">
                  <a:lumMod val="50000"/>
                </a:schemeClr>
              </a:buClr>
              <a:buFont typeface="Wingdings 3" panose="05040102010807070707" pitchFamily="18" charset="2"/>
              <a:buChar char=""/>
            </a:pPr>
            <a:r>
              <a:rPr lang="en-US" dirty="0">
                <a:solidFill>
                  <a:srgbClr val="0070C0"/>
                </a:solidFill>
              </a:rPr>
              <a:t>In this kind of situation, a fall in the exchange rate can restore competitiveness. The effect on the standard of living is tough; however a few years hard work can put the economy back on its feet. But Greece was a small country in the </a:t>
            </a:r>
            <a:r>
              <a:rPr lang="en-US" dirty="0" err="1">
                <a:solidFill>
                  <a:srgbClr val="0070C0"/>
                </a:solidFill>
              </a:rPr>
              <a:t>eurozone</a:t>
            </a:r>
            <a:r>
              <a:rPr lang="en-US" dirty="0">
                <a:solidFill>
                  <a:srgbClr val="0070C0"/>
                </a:solidFill>
              </a:rPr>
              <a:t>. The euro wasn't going to fall just because of Greece - It was held up by the strength of other member economies.</a:t>
            </a:r>
          </a:p>
          <a:p>
            <a:pPr>
              <a:buClr>
                <a:schemeClr val="accent6">
                  <a:lumMod val="50000"/>
                </a:schemeClr>
              </a:buClr>
            </a:pPr>
            <a:r>
              <a:rPr lang="en-US" b="1" dirty="0">
                <a:solidFill>
                  <a:srgbClr val="FF0000"/>
                </a:solidFill>
              </a:rPr>
              <a:t>Question</a:t>
            </a:r>
          </a:p>
          <a:p>
            <a:pPr marL="398463" indent="-398463">
              <a:buClr>
                <a:schemeClr val="accent6">
                  <a:lumMod val="50000"/>
                </a:schemeClr>
              </a:buClr>
              <a:buFont typeface="Wingdings 3" panose="05040102010807070707" pitchFamily="18" charset="2"/>
              <a:buChar char=""/>
            </a:pPr>
            <a:r>
              <a:rPr lang="en-US" dirty="0">
                <a:solidFill>
                  <a:srgbClr val="FF0000"/>
                </a:solidFill>
              </a:rPr>
              <a:t>What happened next? If you don't know, find out.</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11</a:t>
            </a:r>
            <a:r>
              <a:rPr lang="en-GB" sz="3600" b="1" dirty="0" smtClean="0"/>
              <a:t>.4 – </a:t>
            </a:r>
            <a:r>
              <a:rPr lang="en-US" sz="3600" dirty="0" smtClean="0">
                <a:effectLst/>
              </a:rPr>
              <a:t>Inflation and the Exchange Rate</a:t>
            </a:r>
            <a:endParaRPr lang="en-GB" sz="36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69</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77256104"/>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124744"/>
            <a:ext cx="8640959" cy="5632311"/>
          </a:xfrm>
          <a:prstGeom prst="rect">
            <a:avLst/>
          </a:prstGeom>
        </p:spPr>
        <p:txBody>
          <a:bodyPr wrap="square">
            <a:spAutoFit/>
          </a:bodyPr>
          <a:lstStyle/>
          <a:p>
            <a:pPr marL="457200" indent="-457200">
              <a:buClr>
                <a:schemeClr val="accent6">
                  <a:lumMod val="50000"/>
                </a:schemeClr>
              </a:buClr>
              <a:buFont typeface="+mj-lt"/>
              <a:buAutoNum type="arabicPeriod" startAt="6"/>
            </a:pPr>
            <a:r>
              <a:rPr lang="en-US" sz="2000" dirty="0" smtClean="0">
                <a:solidFill>
                  <a:srgbClr val="FF0000"/>
                </a:solidFill>
              </a:rPr>
              <a:t>(</a:t>
            </a:r>
            <a:r>
              <a:rPr lang="en-US" sz="2000" dirty="0">
                <a:solidFill>
                  <a:srgbClr val="FF0000"/>
                </a:solidFill>
              </a:rPr>
              <a:t>a) In 2014, drug manufacturer Sun Pharmaceutical Industries Ltd closed its factory </a:t>
            </a:r>
            <a:r>
              <a:rPr lang="en-US" sz="2000" dirty="0" smtClean="0">
                <a:solidFill>
                  <a:srgbClr val="FF0000"/>
                </a:solidFill>
              </a:rPr>
              <a:t>in Detroit</a:t>
            </a:r>
            <a:r>
              <a:rPr lang="en-US" sz="2000" dirty="0">
                <a:solidFill>
                  <a:srgbClr val="FF0000"/>
                </a:solidFill>
              </a:rPr>
              <a:t>. 178 employees lost their jobs.</a:t>
            </a:r>
          </a:p>
          <a:p>
            <a:pPr marL="398463" indent="-398463">
              <a:buClr>
                <a:schemeClr val="accent6">
                  <a:lumMod val="50000"/>
                </a:schemeClr>
              </a:buClr>
              <a:buFont typeface="Wingdings 3" panose="05040102010807070707" pitchFamily="18" charset="2"/>
              <a:buChar char=""/>
            </a:pPr>
            <a:r>
              <a:rPr lang="en-US" sz="2000" dirty="0">
                <a:solidFill>
                  <a:srgbClr val="FF0000"/>
                </a:solidFill>
              </a:rPr>
              <a:t>The most likely impact of this unemployment would be an increase in the</a:t>
            </a:r>
            <a:r>
              <a:rPr lang="en-US" sz="2000" dirty="0" smtClean="0">
                <a:solidFill>
                  <a:srgbClr val="FF0000"/>
                </a:solidFill>
              </a:rPr>
              <a:t>: (</a:t>
            </a:r>
            <a:r>
              <a:rPr lang="en-US" sz="2000" dirty="0">
                <a:solidFill>
                  <a:srgbClr val="FF0000"/>
                </a:solidFill>
              </a:rPr>
              <a:t>1)</a:t>
            </a:r>
          </a:p>
          <a:p>
            <a:pPr marL="862013" indent="-465138">
              <a:buClr>
                <a:schemeClr val="accent6">
                  <a:lumMod val="50000"/>
                </a:schemeClr>
              </a:buClr>
              <a:buFont typeface="+mj-lt"/>
              <a:buAutoNum type="alphaUcPeriod"/>
            </a:pPr>
            <a:r>
              <a:rPr lang="en-US" sz="2000" dirty="0" smtClean="0">
                <a:solidFill>
                  <a:srgbClr val="FF0000"/>
                </a:solidFill>
              </a:rPr>
              <a:t>Amount </a:t>
            </a:r>
            <a:r>
              <a:rPr lang="en-US" sz="2000" dirty="0">
                <a:solidFill>
                  <a:srgbClr val="FF0000"/>
                </a:solidFill>
              </a:rPr>
              <a:t>of tax revenues paid</a:t>
            </a:r>
          </a:p>
          <a:p>
            <a:pPr marL="862013" indent="-465138">
              <a:buClr>
                <a:schemeClr val="accent6">
                  <a:lumMod val="50000"/>
                </a:schemeClr>
              </a:buClr>
              <a:buFont typeface="+mj-lt"/>
              <a:buAutoNum type="alphaUcPeriod"/>
            </a:pPr>
            <a:r>
              <a:rPr lang="en-US" sz="2000" dirty="0" smtClean="0">
                <a:solidFill>
                  <a:srgbClr val="FF0000"/>
                </a:solidFill>
              </a:rPr>
              <a:t>Demand </a:t>
            </a:r>
            <a:r>
              <a:rPr lang="en-US" sz="2000" dirty="0">
                <a:solidFill>
                  <a:srgbClr val="FF0000"/>
                </a:solidFill>
              </a:rPr>
              <a:t>for training </a:t>
            </a:r>
            <a:r>
              <a:rPr lang="en-US" sz="2000" dirty="0" err="1">
                <a:solidFill>
                  <a:srgbClr val="FF0000"/>
                </a:solidFill>
              </a:rPr>
              <a:t>programmes</a:t>
            </a:r>
            <a:endParaRPr lang="en-US" sz="2000" dirty="0">
              <a:solidFill>
                <a:srgbClr val="FF0000"/>
              </a:solidFill>
            </a:endParaRPr>
          </a:p>
          <a:p>
            <a:pPr marL="862013" indent="-465138">
              <a:buClr>
                <a:schemeClr val="accent6">
                  <a:lumMod val="50000"/>
                </a:schemeClr>
              </a:buClr>
              <a:buFont typeface="+mj-lt"/>
              <a:buAutoNum type="alphaUcPeriod"/>
            </a:pPr>
            <a:r>
              <a:rPr lang="en-US" sz="2000" dirty="0" smtClean="0">
                <a:solidFill>
                  <a:srgbClr val="FF0000"/>
                </a:solidFill>
              </a:rPr>
              <a:t>Sales </a:t>
            </a:r>
            <a:r>
              <a:rPr lang="en-US" sz="2000" dirty="0">
                <a:solidFill>
                  <a:srgbClr val="FF0000"/>
                </a:solidFill>
              </a:rPr>
              <a:t>of local products and services</a:t>
            </a:r>
          </a:p>
          <a:p>
            <a:pPr marL="862013" indent="-465138">
              <a:buClr>
                <a:schemeClr val="accent6">
                  <a:lumMod val="50000"/>
                </a:schemeClr>
              </a:buClr>
              <a:buFont typeface="+mj-lt"/>
              <a:buAutoNum type="alphaUcPeriod"/>
            </a:pPr>
            <a:r>
              <a:rPr lang="en-US" sz="2000" dirty="0" smtClean="0">
                <a:solidFill>
                  <a:srgbClr val="FF0000"/>
                </a:solidFill>
              </a:rPr>
              <a:t>Level </a:t>
            </a:r>
            <a:r>
              <a:rPr lang="en-US" sz="2000" dirty="0">
                <a:solidFill>
                  <a:srgbClr val="FF0000"/>
                </a:solidFill>
              </a:rPr>
              <a:t>of local wage rates</a:t>
            </a:r>
          </a:p>
          <a:p>
            <a:pPr marL="398463" indent="-398463">
              <a:buClr>
                <a:schemeClr val="accent6">
                  <a:lumMod val="50000"/>
                </a:schemeClr>
              </a:buClr>
              <a:buFont typeface="Wingdings 3" panose="05040102010807070707" pitchFamily="18" charset="2"/>
              <a:buChar char=""/>
            </a:pPr>
            <a:r>
              <a:rPr lang="en-US" sz="2000" dirty="0" smtClean="0">
                <a:solidFill>
                  <a:srgbClr val="FF0000"/>
                </a:solidFill>
              </a:rPr>
              <a:t>Answer [  ]</a:t>
            </a:r>
            <a:endParaRPr lang="en-US" sz="2000" dirty="0">
              <a:solidFill>
                <a:srgbClr val="FF0000"/>
              </a:solidFill>
            </a:endParaRPr>
          </a:p>
          <a:p>
            <a:pPr marL="398463" indent="-398463">
              <a:buClr>
                <a:schemeClr val="accent6">
                  <a:lumMod val="50000"/>
                </a:schemeClr>
              </a:buClr>
              <a:buFont typeface="Wingdings 3" panose="05040102010807070707" pitchFamily="18" charset="2"/>
              <a:buChar char=""/>
            </a:pPr>
            <a:r>
              <a:rPr lang="en-US" sz="2000" dirty="0">
                <a:solidFill>
                  <a:srgbClr val="FF0000"/>
                </a:solidFill>
              </a:rPr>
              <a:t>(b) Explain why this answer is correct</a:t>
            </a:r>
            <a:r>
              <a:rPr lang="en-US" sz="2000" dirty="0" smtClean="0">
                <a:solidFill>
                  <a:srgbClr val="FF0000"/>
                </a:solidFill>
              </a:rPr>
              <a:t>.</a:t>
            </a:r>
          </a:p>
          <a:p>
            <a:pPr>
              <a:buClr>
                <a:schemeClr val="accent6">
                  <a:lumMod val="50000"/>
                </a:schemeClr>
              </a:buClr>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b="1" dirty="0">
                <a:solidFill>
                  <a:srgbClr val="FF0000"/>
                </a:solidFill>
              </a:rPr>
              <a:t>Total for Question 6 = 4 marks</a:t>
            </a:r>
            <a:r>
              <a:rPr lang="en-US" sz="2000" dirty="0">
                <a:solidFill>
                  <a:srgbClr val="FF0000"/>
                </a:solidFill>
              </a:rPr>
              <a:t>)</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11</a:t>
            </a:r>
            <a:r>
              <a:rPr lang="en-GB" sz="3600" b="1" dirty="0" smtClean="0"/>
              <a:t> – </a:t>
            </a:r>
            <a:r>
              <a:rPr lang="en-US" sz="3600" dirty="0" smtClean="0">
                <a:effectLst/>
              </a:rPr>
              <a:t>Exam Questions – January 2016</a:t>
            </a:r>
            <a:endParaRPr lang="en-GB" sz="3600" b="1" dirty="0" smtClean="0"/>
          </a:p>
        </p:txBody>
      </p:sp>
      <p:sp>
        <p:nvSpPr>
          <p:cNvPr id="4" name="TextBox 3">
            <a:hlinkClick r:id="rId3" action="ppaction://hlinkfile"/>
          </p:cNvPr>
          <p:cNvSpPr txBox="1"/>
          <p:nvPr/>
        </p:nvSpPr>
        <p:spPr>
          <a:xfrm>
            <a:off x="8363168" y="2299519"/>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046583224"/>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smtClean="0"/>
              <a:t>11</a:t>
            </a:r>
            <a:r>
              <a:rPr lang="en-GB" sz="3600" b="1" dirty="0" smtClean="0"/>
              <a:t> – </a:t>
            </a:r>
            <a:r>
              <a:rPr lang="en-US" sz="3600" dirty="0" smtClean="0">
                <a:effectLst/>
              </a:rPr>
              <a:t>Exam Questions – January 2016</a:t>
            </a:r>
            <a:endParaRPr lang="en-GB" sz="36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4173471077"/>
              </p:ext>
            </p:extLst>
          </p:nvPr>
        </p:nvGraphicFramePr>
        <p:xfrm>
          <a:off x="323528" y="1124744"/>
          <a:ext cx="8496945" cy="5358892"/>
        </p:xfrm>
        <a:graphic>
          <a:graphicData uri="http://schemas.openxmlformats.org/drawingml/2006/table">
            <a:tbl>
              <a:tblPr firstRow="1" bandRow="1">
                <a:tableStyleId>{5C22544A-7EE6-4342-B048-85BDC9FD1C3A}</a:tableStyleId>
              </a:tblPr>
              <a:tblGrid>
                <a:gridCol w="648072"/>
                <a:gridCol w="7200800"/>
                <a:gridCol w="648073"/>
              </a:tblGrid>
              <a:tr h="370840">
                <a:tc>
                  <a:txBody>
                    <a:bodyPr/>
                    <a:lstStyle/>
                    <a:p>
                      <a:r>
                        <a:rPr lang="en-GB" sz="1530" dirty="0" smtClean="0">
                          <a:latin typeface="Arial" panose="020B0604020202020204" pitchFamily="34" charset="0"/>
                          <a:cs typeface="Arial" panose="020B0604020202020204" pitchFamily="34" charset="0"/>
                        </a:rPr>
                        <a:t>6 (a)</a:t>
                      </a:r>
                      <a:endParaRPr lang="en-GB" sz="1530" dirty="0">
                        <a:latin typeface="Arial" panose="020B0604020202020204" pitchFamily="34" charset="0"/>
                        <a:cs typeface="Arial" panose="020B0604020202020204" pitchFamily="34" charset="0"/>
                      </a:endParaRPr>
                    </a:p>
                  </a:txBody>
                  <a:tcPr/>
                </a:tc>
                <a:tc>
                  <a:txBody>
                    <a:bodyPr/>
                    <a:lstStyle/>
                    <a:p>
                      <a:r>
                        <a:rPr lang="en-US" sz="1530" dirty="0" smtClean="0">
                          <a:latin typeface="Arial" panose="020B0604020202020204" pitchFamily="34" charset="0"/>
                          <a:cs typeface="Arial" panose="020B0604020202020204" pitchFamily="34" charset="0"/>
                        </a:rPr>
                        <a:t>Answer: B demand for training </a:t>
                      </a:r>
                      <a:r>
                        <a:rPr lang="en-US" sz="1530" dirty="0" err="1" smtClean="0">
                          <a:latin typeface="Arial" panose="020B0604020202020204" pitchFamily="34" charset="0"/>
                          <a:cs typeface="Arial" panose="020B0604020202020204" pitchFamily="34" charset="0"/>
                        </a:rPr>
                        <a:t>programmes</a:t>
                      </a:r>
                      <a:endParaRPr lang="en-GB" sz="1530" dirty="0">
                        <a:latin typeface="Arial" panose="020B0604020202020204" pitchFamily="34" charset="0"/>
                        <a:cs typeface="Arial" panose="020B0604020202020204" pitchFamily="34" charset="0"/>
                      </a:endParaRPr>
                    </a:p>
                  </a:txBody>
                  <a:tcPr/>
                </a:tc>
                <a:tc>
                  <a:txBody>
                    <a:bodyPr/>
                    <a:lstStyle/>
                    <a:p>
                      <a:pPr algn="ctr"/>
                      <a:r>
                        <a:rPr lang="en-GB" sz="1530" dirty="0" smtClean="0">
                          <a:latin typeface="Arial" panose="020B0604020202020204" pitchFamily="34" charset="0"/>
                          <a:cs typeface="Arial" panose="020B0604020202020204" pitchFamily="34" charset="0"/>
                        </a:rPr>
                        <a:t>1</a:t>
                      </a:r>
                      <a:endParaRPr lang="en-GB" sz="1530" dirty="0">
                        <a:latin typeface="Arial" panose="020B0604020202020204" pitchFamily="34" charset="0"/>
                        <a:cs typeface="Arial" panose="020B0604020202020204" pitchFamily="34" charset="0"/>
                      </a:endParaRPr>
                    </a:p>
                  </a:txBody>
                  <a:tcPr/>
                </a:tc>
              </a:tr>
              <a:tr h="370840">
                <a:tc>
                  <a:txBody>
                    <a:bodyPr/>
                    <a:lstStyle/>
                    <a:p>
                      <a:r>
                        <a:rPr lang="en-GB" sz="1530" dirty="0" smtClean="0">
                          <a:latin typeface="Arial" panose="020B0604020202020204" pitchFamily="34" charset="0"/>
                          <a:cs typeface="Arial" panose="020B0604020202020204" pitchFamily="34" charset="0"/>
                        </a:rPr>
                        <a:t>6 (b)</a:t>
                      </a:r>
                      <a:endParaRPr lang="en-GB" sz="1530" dirty="0">
                        <a:latin typeface="Arial" panose="020B0604020202020204" pitchFamily="34" charset="0"/>
                        <a:cs typeface="Arial" panose="020B0604020202020204" pitchFamily="34" charset="0"/>
                      </a:endParaRPr>
                    </a:p>
                  </a:txBody>
                  <a:tcPr/>
                </a:tc>
                <a:tc>
                  <a:txBody>
                    <a:bodyPr/>
                    <a:lstStyle/>
                    <a:p>
                      <a:r>
                        <a:rPr lang="en-US" sz="1530" b="1" dirty="0" smtClean="0">
                          <a:latin typeface="Arial" panose="020B0604020202020204" pitchFamily="34" charset="0"/>
                          <a:cs typeface="Arial" panose="020B0604020202020204" pitchFamily="34" charset="0"/>
                        </a:rPr>
                        <a:t>Explain why this answer is correct:</a:t>
                      </a:r>
                    </a:p>
                    <a:p>
                      <a:pPr marL="285750" indent="-285750">
                        <a:buClr>
                          <a:schemeClr val="accent6">
                            <a:lumMod val="50000"/>
                          </a:schemeClr>
                        </a:buClr>
                        <a:buFont typeface="Courier New" panose="02070309020205020404" pitchFamily="49" charset="0"/>
                        <a:buChar char="o"/>
                      </a:pPr>
                      <a:r>
                        <a:rPr lang="en-US" sz="1530" dirty="0" smtClean="0">
                          <a:latin typeface="Arial" panose="020B0604020202020204" pitchFamily="34" charset="0"/>
                          <a:cs typeface="Arial" panose="020B0604020202020204" pitchFamily="34" charset="0"/>
                        </a:rPr>
                        <a:t>Definition of unemployment: people who are able, available and willing, and actively seeking work at the going wage rate but who cannot find a job. (1)</a:t>
                      </a:r>
                    </a:p>
                    <a:p>
                      <a:pPr marL="285750" indent="-285750">
                        <a:buClr>
                          <a:schemeClr val="accent6">
                            <a:lumMod val="50000"/>
                          </a:schemeClr>
                        </a:buClr>
                        <a:buFont typeface="Courier New" panose="02070309020205020404" pitchFamily="49" charset="0"/>
                        <a:buChar char="o"/>
                      </a:pPr>
                      <a:r>
                        <a:rPr lang="en-US" sz="1530" dirty="0" smtClean="0">
                          <a:latin typeface="Arial" panose="020B0604020202020204" pitchFamily="34" charset="0"/>
                          <a:cs typeface="Arial" panose="020B0604020202020204" pitchFamily="34" charset="0"/>
                        </a:rPr>
                        <a:t>These employees would have to find another job for which they may not have the right skills. (1)</a:t>
                      </a:r>
                    </a:p>
                    <a:p>
                      <a:pPr marL="285750" indent="-285750">
                        <a:buClr>
                          <a:schemeClr val="accent6">
                            <a:lumMod val="50000"/>
                          </a:schemeClr>
                        </a:buClr>
                        <a:buFont typeface="Courier New" panose="02070309020205020404" pitchFamily="49" charset="0"/>
                        <a:buChar char="o"/>
                      </a:pPr>
                      <a:r>
                        <a:rPr lang="en-US" sz="1530" dirty="0" smtClean="0">
                          <a:latin typeface="Arial" panose="020B0604020202020204" pitchFamily="34" charset="0"/>
                          <a:cs typeface="Arial" panose="020B0604020202020204" pitchFamily="34" charset="0"/>
                        </a:rPr>
                        <a:t>They would want to retrain to improve their job prospects, increasing the demand for training </a:t>
                      </a:r>
                      <a:r>
                        <a:rPr lang="en-US" sz="1530" dirty="0" err="1" smtClean="0">
                          <a:latin typeface="Arial" panose="020B0604020202020204" pitchFamily="34" charset="0"/>
                          <a:cs typeface="Arial" panose="020B0604020202020204" pitchFamily="34" charset="0"/>
                        </a:rPr>
                        <a:t>programmes</a:t>
                      </a:r>
                      <a:r>
                        <a:rPr lang="en-US" sz="1530" dirty="0" smtClean="0">
                          <a:latin typeface="Arial" panose="020B0604020202020204" pitchFamily="34" charset="0"/>
                          <a:cs typeface="Arial" panose="020B0604020202020204" pitchFamily="34" charset="0"/>
                        </a:rPr>
                        <a:t>. (1)</a:t>
                      </a:r>
                    </a:p>
                    <a:p>
                      <a:r>
                        <a:rPr lang="en-US" sz="1530" b="1" dirty="0" smtClean="0">
                          <a:latin typeface="Arial" panose="020B0604020202020204" pitchFamily="34" charset="0"/>
                          <a:cs typeface="Arial" panose="020B0604020202020204" pitchFamily="34" charset="0"/>
                        </a:rPr>
                        <a:t>Alternatively, up to two of the marks above can be achieved by explaining (not defining) distracters, for example</a:t>
                      </a:r>
                      <a:r>
                        <a:rPr lang="en-US" sz="1530" dirty="0" smtClean="0">
                          <a:latin typeface="Arial" panose="020B0604020202020204" pitchFamily="34" charset="0"/>
                          <a:cs typeface="Arial" panose="020B0604020202020204" pitchFamily="34" charset="0"/>
                        </a:rPr>
                        <a:t>:</a:t>
                      </a:r>
                    </a:p>
                    <a:p>
                      <a:pPr marL="285750" indent="-285750">
                        <a:buClr>
                          <a:schemeClr val="accent6">
                            <a:lumMod val="50000"/>
                          </a:schemeClr>
                        </a:buClr>
                        <a:buFont typeface="Courier New" panose="02070309020205020404" pitchFamily="49" charset="0"/>
                        <a:buChar char="o"/>
                      </a:pPr>
                      <a:r>
                        <a:rPr lang="en-US" sz="1530" dirty="0" smtClean="0">
                          <a:latin typeface="Arial" panose="020B0604020202020204" pitchFamily="34" charset="0"/>
                          <a:cs typeface="Arial" panose="020B0604020202020204" pitchFamily="34" charset="0"/>
                        </a:rPr>
                        <a:t>A is incorrect because tax revenues would decrease as closure of Sun Pharmaceutical Industries Ltd means there would be fewer individuals paying income taxes and fewer businesses paying taxes on profits.(1)</a:t>
                      </a:r>
                    </a:p>
                    <a:p>
                      <a:pPr marL="285750" indent="-285750">
                        <a:buClr>
                          <a:schemeClr val="accent6">
                            <a:lumMod val="50000"/>
                          </a:schemeClr>
                        </a:buClr>
                        <a:buFont typeface="Courier New" panose="02070309020205020404" pitchFamily="49" charset="0"/>
                        <a:buChar char="o"/>
                      </a:pPr>
                      <a:r>
                        <a:rPr lang="en-US" sz="1530" dirty="0" smtClean="0">
                          <a:latin typeface="Arial" panose="020B0604020202020204" pitchFamily="34" charset="0"/>
                          <a:cs typeface="Arial" panose="020B0604020202020204" pitchFamily="34" charset="0"/>
                        </a:rPr>
                        <a:t>C is incorrect because sales of local goods and services are likely to decrease as families of previous Sun Pharmaceutical Industries Ltd employees may be managing on welfare benefits which means they will have less disposable income.(1)</a:t>
                      </a:r>
                    </a:p>
                    <a:p>
                      <a:pPr marL="285750" indent="-285750">
                        <a:buClr>
                          <a:schemeClr val="accent6">
                            <a:lumMod val="50000"/>
                          </a:schemeClr>
                        </a:buClr>
                        <a:buFont typeface="Courier New" panose="02070309020205020404" pitchFamily="49" charset="0"/>
                        <a:buChar char="o"/>
                      </a:pPr>
                      <a:r>
                        <a:rPr lang="en-US" sz="1530" dirty="0" smtClean="0">
                          <a:latin typeface="Arial" panose="020B0604020202020204" pitchFamily="34" charset="0"/>
                          <a:cs typeface="Arial" panose="020B0604020202020204" pitchFamily="34" charset="0"/>
                        </a:rPr>
                        <a:t>D is incorrect because as more people become unemployed there is a greater supply of workforce for employers to recruit from. The closure of the Sun  Pharmaceutical Industries Ltd probably means demand for labour will be</a:t>
                      </a:r>
                      <a:r>
                        <a:rPr lang="en-US" sz="1530" baseline="0" dirty="0" smtClean="0">
                          <a:latin typeface="Arial" panose="020B0604020202020204" pitchFamily="34" charset="0"/>
                          <a:cs typeface="Arial" panose="020B0604020202020204" pitchFamily="34" charset="0"/>
                        </a:rPr>
                        <a:t> </a:t>
                      </a:r>
                      <a:r>
                        <a:rPr lang="en-US" sz="1530" dirty="0" smtClean="0">
                          <a:latin typeface="Arial" panose="020B0604020202020204" pitchFamily="34" charset="0"/>
                          <a:cs typeface="Arial" panose="020B0604020202020204" pitchFamily="34" charset="0"/>
                        </a:rPr>
                        <a:t>low so local wage rates are more likely to decrease (1)</a:t>
                      </a:r>
                    </a:p>
                    <a:p>
                      <a:r>
                        <a:rPr lang="en-US" sz="1530" b="1" dirty="0" smtClean="0">
                          <a:latin typeface="Arial" panose="020B0604020202020204" pitchFamily="34" charset="0"/>
                          <a:cs typeface="Arial" panose="020B0604020202020204" pitchFamily="34" charset="0"/>
                        </a:rPr>
                        <a:t>N.B. up to 2 out of 3 marks may be gained for part (b) if</a:t>
                      </a:r>
                      <a:r>
                        <a:rPr lang="en-US" sz="1530" b="1" baseline="0" dirty="0" smtClean="0">
                          <a:latin typeface="Arial" panose="020B0604020202020204" pitchFamily="34" charset="0"/>
                          <a:cs typeface="Arial" panose="020B0604020202020204" pitchFamily="34" charset="0"/>
                        </a:rPr>
                        <a:t> </a:t>
                      </a:r>
                      <a:r>
                        <a:rPr lang="en-US" sz="1530" b="1" dirty="0" smtClean="0">
                          <a:latin typeface="Arial" panose="020B0604020202020204" pitchFamily="34" charset="0"/>
                          <a:cs typeface="Arial" panose="020B0604020202020204" pitchFamily="34" charset="0"/>
                        </a:rPr>
                        <a:t>part (a) is incorrect.</a:t>
                      </a:r>
                      <a:endParaRPr lang="en-GB" sz="1530" b="1" dirty="0">
                        <a:latin typeface="Arial" panose="020B0604020202020204" pitchFamily="34" charset="0"/>
                        <a:cs typeface="Arial" panose="020B0604020202020204" pitchFamily="34" charset="0"/>
                      </a:endParaRPr>
                    </a:p>
                  </a:txBody>
                  <a:tcPr/>
                </a:tc>
                <a:tc>
                  <a:txBody>
                    <a:bodyPr/>
                    <a:lstStyle/>
                    <a:p>
                      <a:pPr algn="ctr"/>
                      <a:r>
                        <a:rPr lang="en-GB" sz="1530" dirty="0" smtClean="0">
                          <a:latin typeface="Arial" panose="020B0604020202020204" pitchFamily="34" charset="0"/>
                          <a:cs typeface="Arial" panose="020B0604020202020204" pitchFamily="34" charset="0"/>
                        </a:rPr>
                        <a:t>1-3</a:t>
                      </a:r>
                      <a:endParaRPr lang="en-GB" sz="153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639029237"/>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8568952" cy="5632311"/>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2000" b="1" dirty="0">
                <a:solidFill>
                  <a:srgbClr val="FF0000"/>
                </a:solidFill>
              </a:rPr>
              <a:t>Evidence B</a:t>
            </a:r>
            <a:r>
              <a:rPr lang="en-US" sz="2000" dirty="0">
                <a:solidFill>
                  <a:srgbClr val="FF0000"/>
                </a:solidFill>
              </a:rPr>
              <a:t> </a:t>
            </a:r>
            <a:r>
              <a:rPr lang="en-US" sz="2000" dirty="0" smtClean="0">
                <a:solidFill>
                  <a:srgbClr val="FF0000"/>
                </a:solidFill>
              </a:rPr>
              <a:t>Boris </a:t>
            </a:r>
            <a:r>
              <a:rPr lang="en-US" sz="2000" dirty="0">
                <a:solidFill>
                  <a:srgbClr val="FF0000"/>
                </a:solidFill>
              </a:rPr>
              <a:t>signs £1bn deal to regenerate the Royal Albert Dock</a:t>
            </a:r>
          </a:p>
          <a:p>
            <a:pPr marL="347663" indent="-347663">
              <a:buClr>
                <a:schemeClr val="accent6">
                  <a:lumMod val="50000"/>
                </a:schemeClr>
              </a:buClr>
              <a:buFont typeface="Wingdings 3" panose="05040102010807070707" pitchFamily="18" charset="2"/>
              <a:buChar char=""/>
            </a:pPr>
            <a:r>
              <a:rPr lang="en-US" sz="2000" dirty="0">
                <a:solidFill>
                  <a:srgbClr val="FF0000"/>
                </a:solidFill>
              </a:rPr>
              <a:t>The deal with ABP </a:t>
            </a:r>
            <a:r>
              <a:rPr lang="en-US" sz="2000" dirty="0" smtClean="0">
                <a:solidFill>
                  <a:srgbClr val="FF0000"/>
                </a:solidFill>
              </a:rPr>
              <a:t>will create </a:t>
            </a:r>
            <a:r>
              <a:rPr lang="en-US" sz="2000" dirty="0">
                <a:solidFill>
                  <a:srgbClr val="FF0000"/>
                </a:solidFill>
              </a:rPr>
              <a:t>London’s </a:t>
            </a:r>
            <a:r>
              <a:rPr lang="en-US" sz="2000" dirty="0" smtClean="0">
                <a:solidFill>
                  <a:srgbClr val="FF0000"/>
                </a:solidFill>
              </a:rPr>
              <a:t>third major </a:t>
            </a:r>
            <a:r>
              <a:rPr lang="en-US" sz="2000" dirty="0">
                <a:solidFill>
                  <a:srgbClr val="FF0000"/>
                </a:solidFill>
              </a:rPr>
              <a:t>business district </a:t>
            </a:r>
            <a:r>
              <a:rPr lang="en-US" sz="2000" dirty="0" smtClean="0">
                <a:solidFill>
                  <a:srgbClr val="FF0000"/>
                </a:solidFill>
              </a:rPr>
              <a:t>and is </a:t>
            </a:r>
            <a:r>
              <a:rPr lang="en-US" sz="2000" dirty="0">
                <a:solidFill>
                  <a:srgbClr val="FF0000"/>
                </a:solidFill>
              </a:rPr>
              <a:t>expected to </a:t>
            </a:r>
            <a:r>
              <a:rPr lang="en-US" sz="2000" dirty="0" smtClean="0">
                <a:solidFill>
                  <a:srgbClr val="FF0000"/>
                </a:solidFill>
              </a:rPr>
              <a:t>generate £6bn </a:t>
            </a:r>
            <a:r>
              <a:rPr lang="en-US" sz="2000" dirty="0">
                <a:solidFill>
                  <a:srgbClr val="FF0000"/>
                </a:solidFill>
              </a:rPr>
              <a:t>for the UK </a:t>
            </a:r>
            <a:r>
              <a:rPr lang="en-US" sz="2000" dirty="0" smtClean="0">
                <a:solidFill>
                  <a:srgbClr val="FF0000"/>
                </a:solidFill>
              </a:rPr>
              <a:t>economy. The </a:t>
            </a:r>
            <a:r>
              <a:rPr lang="en-US" sz="2000" dirty="0">
                <a:solidFill>
                  <a:srgbClr val="FF0000"/>
                </a:solidFill>
              </a:rPr>
              <a:t>development </a:t>
            </a:r>
            <a:r>
              <a:rPr lang="en-US" sz="2000" dirty="0" smtClean="0">
                <a:solidFill>
                  <a:srgbClr val="FF0000"/>
                </a:solidFill>
              </a:rPr>
              <a:t>will include </a:t>
            </a:r>
            <a:r>
              <a:rPr lang="en-US" sz="2000" dirty="0">
                <a:solidFill>
                  <a:srgbClr val="FF0000"/>
                </a:solidFill>
              </a:rPr>
              <a:t>2.5 million </a:t>
            </a:r>
            <a:r>
              <a:rPr lang="en-US" sz="2000" dirty="0" smtClean="0">
                <a:solidFill>
                  <a:srgbClr val="FF0000"/>
                </a:solidFill>
              </a:rPr>
              <a:t>square feet </a:t>
            </a:r>
            <a:r>
              <a:rPr lang="en-US" sz="2000" dirty="0">
                <a:solidFill>
                  <a:srgbClr val="FF0000"/>
                </a:solidFill>
              </a:rPr>
              <a:t>of office space, </a:t>
            </a:r>
            <a:r>
              <a:rPr lang="en-US" sz="2000" dirty="0" smtClean="0">
                <a:solidFill>
                  <a:srgbClr val="FF0000"/>
                </a:solidFill>
              </a:rPr>
              <a:t>plus retail </a:t>
            </a:r>
            <a:r>
              <a:rPr lang="en-US" sz="2000" dirty="0">
                <a:solidFill>
                  <a:srgbClr val="FF0000"/>
                </a:solidFill>
              </a:rPr>
              <a:t>and leisure facilities.</a:t>
            </a:r>
          </a:p>
          <a:p>
            <a:pPr marL="347663" indent="-347663">
              <a:buClr>
                <a:schemeClr val="accent6">
                  <a:lumMod val="50000"/>
                </a:schemeClr>
              </a:buClr>
              <a:buFont typeface="Wingdings 3" panose="05040102010807070707" pitchFamily="18" charset="2"/>
              <a:buChar char=""/>
            </a:pPr>
            <a:r>
              <a:rPr lang="en-US" sz="2000" dirty="0">
                <a:solidFill>
                  <a:srgbClr val="FF0000"/>
                </a:solidFill>
              </a:rPr>
              <a:t>The first tenants are expected to move in from 2017. Mayor Johnson states the </a:t>
            </a:r>
            <a:r>
              <a:rPr lang="en-US" sz="2000" dirty="0" smtClean="0">
                <a:solidFill>
                  <a:srgbClr val="FF0000"/>
                </a:solidFill>
              </a:rPr>
              <a:t>area’s development </a:t>
            </a:r>
            <a:r>
              <a:rPr lang="en-US" sz="2000" dirty="0">
                <a:solidFill>
                  <a:srgbClr val="FF0000"/>
                </a:solidFill>
              </a:rPr>
              <a:t>will create “tens of thousands of jobs and billions of pounds of </a:t>
            </a:r>
            <a:r>
              <a:rPr lang="en-US" sz="2000" dirty="0" smtClean="0">
                <a:solidFill>
                  <a:srgbClr val="FF0000"/>
                </a:solidFill>
              </a:rPr>
              <a:t>investment for </a:t>
            </a:r>
            <a:r>
              <a:rPr lang="en-US" sz="2000" dirty="0">
                <a:solidFill>
                  <a:srgbClr val="FF0000"/>
                </a:solidFill>
              </a:rPr>
              <a:t>the UK economy.”</a:t>
            </a:r>
          </a:p>
          <a:p>
            <a:pPr marL="347663" indent="-347663">
              <a:buClr>
                <a:schemeClr val="accent6">
                  <a:lumMod val="50000"/>
                </a:schemeClr>
              </a:buClr>
              <a:buFont typeface="Wingdings 3" panose="05040102010807070707" pitchFamily="18" charset="2"/>
              <a:buChar char=""/>
            </a:pPr>
            <a:r>
              <a:rPr lang="en-US" sz="2000" dirty="0">
                <a:solidFill>
                  <a:srgbClr val="FF0000"/>
                </a:solidFill>
              </a:rPr>
              <a:t>City Hall says ABP will work with UK developer Stanhope and architects Farrell to </a:t>
            </a:r>
            <a:r>
              <a:rPr lang="en-US" sz="2000" dirty="0" smtClean="0">
                <a:solidFill>
                  <a:srgbClr val="FF0000"/>
                </a:solidFill>
              </a:rPr>
              <a:t>develop an </a:t>
            </a:r>
            <a:r>
              <a:rPr lang="en-US" sz="2000" dirty="0">
                <a:solidFill>
                  <a:srgbClr val="FF0000"/>
                </a:solidFill>
              </a:rPr>
              <a:t>initial 600,000 square feet and that ‘strong interest’ has been shown by </a:t>
            </a:r>
            <a:r>
              <a:rPr lang="en-US" sz="2000" dirty="0" smtClean="0">
                <a:solidFill>
                  <a:srgbClr val="FF0000"/>
                </a:solidFill>
              </a:rPr>
              <a:t>Chinese companies </a:t>
            </a:r>
            <a:r>
              <a:rPr lang="en-US" sz="2000" dirty="0">
                <a:solidFill>
                  <a:srgbClr val="FF0000"/>
                </a:solidFill>
              </a:rPr>
              <a:t>and banks looking for a European presence.</a:t>
            </a:r>
          </a:p>
          <a:p>
            <a:pPr marL="347663" indent="-347663">
              <a:buClr>
                <a:schemeClr val="accent6">
                  <a:lumMod val="50000"/>
                </a:schemeClr>
              </a:buClr>
              <a:buFont typeface="Wingdings 3" panose="05040102010807070707" pitchFamily="18" charset="2"/>
              <a:buChar char=""/>
            </a:pPr>
            <a:r>
              <a:rPr lang="en-US" sz="2000" dirty="0">
                <a:solidFill>
                  <a:srgbClr val="FF0000"/>
                </a:solidFill>
              </a:rPr>
              <a:t>ABP chairman Xu </a:t>
            </a:r>
            <a:r>
              <a:rPr lang="en-US" sz="2000" dirty="0" err="1">
                <a:solidFill>
                  <a:srgbClr val="FF0000"/>
                </a:solidFill>
              </a:rPr>
              <a:t>Weiping</a:t>
            </a:r>
            <a:r>
              <a:rPr lang="en-US" sz="2000" dirty="0">
                <a:solidFill>
                  <a:srgbClr val="FF0000"/>
                </a:solidFill>
              </a:rPr>
              <a:t> says, “This project will be hugely significant for both </a:t>
            </a:r>
            <a:r>
              <a:rPr lang="en-US" sz="2000" dirty="0" smtClean="0">
                <a:solidFill>
                  <a:srgbClr val="FF0000"/>
                </a:solidFill>
              </a:rPr>
              <a:t>Chinese and </a:t>
            </a:r>
            <a:r>
              <a:rPr lang="en-US" sz="2000" dirty="0">
                <a:solidFill>
                  <a:srgbClr val="FF0000"/>
                </a:solidFill>
              </a:rPr>
              <a:t>UK economies. My vision is to develop a world class international business </a:t>
            </a:r>
            <a:r>
              <a:rPr lang="en-US" sz="2000" dirty="0" smtClean="0">
                <a:solidFill>
                  <a:srgbClr val="FF0000"/>
                </a:solidFill>
              </a:rPr>
              <a:t>district which </a:t>
            </a:r>
            <a:r>
              <a:rPr lang="en-US" sz="2000" dirty="0">
                <a:solidFill>
                  <a:srgbClr val="FF0000"/>
                </a:solidFill>
              </a:rPr>
              <a:t>will initially target Asian businesses to help them secure a destination in </a:t>
            </a:r>
            <a:r>
              <a:rPr lang="en-US" sz="2000" dirty="0" smtClean="0">
                <a:solidFill>
                  <a:srgbClr val="FF0000"/>
                </a:solidFill>
              </a:rPr>
              <a:t>London, which </a:t>
            </a:r>
            <a:r>
              <a:rPr lang="en-US" sz="2000" dirty="0">
                <a:solidFill>
                  <a:srgbClr val="FF0000"/>
                </a:solidFill>
              </a:rPr>
              <a:t>in China is seen as the gateway to both the United Kingdom and the </a:t>
            </a:r>
            <a:r>
              <a:rPr lang="en-US" sz="2000" dirty="0" smtClean="0">
                <a:solidFill>
                  <a:srgbClr val="FF0000"/>
                </a:solidFill>
              </a:rPr>
              <a:t>wider European </a:t>
            </a:r>
            <a:r>
              <a:rPr lang="en-US" sz="2000" dirty="0">
                <a:solidFill>
                  <a:srgbClr val="FF0000"/>
                </a:solidFill>
              </a:rPr>
              <a:t>economy.”</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11 </a:t>
            </a:r>
            <a:r>
              <a:rPr lang="en-GB" sz="3600" dirty="0"/>
              <a:t>– Exam Questions 2015 - May</a:t>
            </a:r>
            <a:endParaRPr lang="en-GB" sz="3600" b="1" dirty="0" smtClean="0"/>
          </a:p>
        </p:txBody>
      </p:sp>
      <p:sp>
        <p:nvSpPr>
          <p:cNvPr id="5" name="TextBox 4">
            <a:hlinkClick r:id="rId3" action="ppaction://hlinkfile"/>
          </p:cNvPr>
          <p:cNvSpPr txBox="1"/>
          <p:nvPr/>
        </p:nvSpPr>
        <p:spPr>
          <a:xfrm>
            <a:off x="8363168" y="2299519"/>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400000091"/>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124744"/>
            <a:ext cx="8640959" cy="5632311"/>
          </a:xfrm>
          <a:prstGeom prst="rect">
            <a:avLst/>
          </a:prstGeom>
        </p:spPr>
        <p:txBody>
          <a:bodyPr wrap="square">
            <a:spAutoFit/>
          </a:bodyPr>
          <a:lstStyle/>
          <a:p>
            <a:pPr marL="457200" indent="-457200">
              <a:buClr>
                <a:schemeClr val="accent6">
                  <a:lumMod val="50000"/>
                </a:schemeClr>
              </a:buClr>
              <a:buFont typeface="+mj-lt"/>
              <a:buAutoNum type="arabicPeriod" startAt="8"/>
            </a:pPr>
            <a:r>
              <a:rPr lang="en-US" sz="2000" dirty="0">
                <a:solidFill>
                  <a:srgbClr val="FF0000"/>
                </a:solidFill>
              </a:rPr>
              <a:t>ABP is encouraging Chinese businesses to purchase properties in the Royal </a:t>
            </a:r>
            <a:r>
              <a:rPr lang="en-US" sz="2000" dirty="0" smtClean="0">
                <a:solidFill>
                  <a:srgbClr val="FF0000"/>
                </a:solidFill>
              </a:rPr>
              <a:t>Albert Dock </a:t>
            </a:r>
            <a:r>
              <a:rPr lang="en-US" sz="2000" dirty="0">
                <a:solidFill>
                  <a:srgbClr val="FF0000"/>
                </a:solidFill>
              </a:rPr>
              <a:t>project. (Evidence B</a:t>
            </a:r>
            <a:r>
              <a:rPr lang="en-US" sz="2000" dirty="0" smtClean="0">
                <a:solidFill>
                  <a:srgbClr val="FF0000"/>
                </a:solidFill>
              </a:rPr>
              <a:t>)</a:t>
            </a:r>
            <a:br>
              <a:rPr lang="en-US" sz="2000" dirty="0" smtClean="0">
                <a:solidFill>
                  <a:srgbClr val="FF0000"/>
                </a:solidFill>
              </a:rPr>
            </a:br>
            <a:r>
              <a:rPr lang="en-US" sz="2000" dirty="0" smtClean="0">
                <a:solidFill>
                  <a:srgbClr val="FF0000"/>
                </a:solidFill>
              </a:rPr>
              <a:t>(b) Explain one impact that an appreciation of the pound sterling (£) might have on Chinese purchasers.</a:t>
            </a:r>
          </a:p>
          <a:p>
            <a:pPr>
              <a:buClr>
                <a:schemeClr val="accent6">
                  <a:lumMod val="50000"/>
                </a:schemeClr>
              </a:buClr>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b="1" dirty="0">
                <a:solidFill>
                  <a:srgbClr val="FF0000"/>
                </a:solidFill>
              </a:rPr>
              <a:t>Total for Question </a:t>
            </a:r>
            <a:r>
              <a:rPr lang="en-US" b="1" dirty="0" smtClean="0">
                <a:solidFill>
                  <a:srgbClr val="FF0000"/>
                </a:solidFill>
              </a:rPr>
              <a:t>8 </a:t>
            </a:r>
            <a:r>
              <a:rPr lang="en-US" b="1" dirty="0">
                <a:solidFill>
                  <a:srgbClr val="FF0000"/>
                </a:solidFill>
              </a:rPr>
              <a:t>= </a:t>
            </a:r>
            <a:r>
              <a:rPr lang="en-US" b="1" dirty="0" smtClean="0">
                <a:solidFill>
                  <a:srgbClr val="FF0000"/>
                </a:solidFill>
              </a:rPr>
              <a:t>12 </a:t>
            </a:r>
            <a:r>
              <a:rPr lang="en-US" b="1" dirty="0">
                <a:solidFill>
                  <a:srgbClr val="FF0000"/>
                </a:solidFill>
              </a:rPr>
              <a:t>marks</a:t>
            </a:r>
            <a:r>
              <a:rPr lang="en-US" sz="2000" dirty="0">
                <a:solidFill>
                  <a:srgbClr val="FF0000"/>
                </a:solidFill>
              </a:rPr>
              <a:t>)</a:t>
            </a:r>
          </a:p>
        </p:txBody>
      </p:sp>
      <p:sp>
        <p:nvSpPr>
          <p:cNvPr id="6" name="Title 1"/>
          <p:cNvSpPr>
            <a:spLocks noGrp="1"/>
          </p:cNvSpPr>
          <p:nvPr>
            <p:ph type="title"/>
          </p:nvPr>
        </p:nvSpPr>
        <p:spPr>
          <a:xfrm>
            <a:off x="35496" y="72008"/>
            <a:ext cx="7704856" cy="548680"/>
          </a:xfrm>
        </p:spPr>
        <p:txBody>
          <a:bodyPr>
            <a:noAutofit/>
          </a:bodyPr>
          <a:lstStyle/>
          <a:p>
            <a:r>
              <a:rPr lang="en-GB" sz="3600" dirty="0"/>
              <a:t>11 – Exam Questions 2015 - May</a:t>
            </a:r>
            <a:endParaRPr lang="en-GB" sz="3600" b="1" dirty="0" smtClean="0"/>
          </a:p>
        </p:txBody>
      </p:sp>
      <p:sp>
        <p:nvSpPr>
          <p:cNvPr id="4" name="TextBox 3">
            <a:hlinkClick r:id="rId3" action="ppaction://hlinkfile"/>
          </p:cNvPr>
          <p:cNvSpPr txBox="1"/>
          <p:nvPr/>
        </p:nvSpPr>
        <p:spPr>
          <a:xfrm>
            <a:off x="8363168" y="1916832"/>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56799644"/>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a:t>11 – Exam Questions 2015 - May</a:t>
            </a:r>
            <a:endParaRPr lang="en-GB" sz="36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3344064202"/>
              </p:ext>
            </p:extLst>
          </p:nvPr>
        </p:nvGraphicFramePr>
        <p:xfrm>
          <a:off x="323528" y="1124744"/>
          <a:ext cx="8496945" cy="5536692"/>
        </p:xfrm>
        <a:graphic>
          <a:graphicData uri="http://schemas.openxmlformats.org/drawingml/2006/table">
            <a:tbl>
              <a:tblPr firstRow="1" bandRow="1">
                <a:tableStyleId>{5C22544A-7EE6-4342-B048-85BDC9FD1C3A}</a:tableStyleId>
              </a:tblPr>
              <a:tblGrid>
                <a:gridCol w="648072"/>
                <a:gridCol w="7200800"/>
                <a:gridCol w="648073"/>
              </a:tblGrid>
              <a:tr h="370840">
                <a:tc>
                  <a:txBody>
                    <a:bodyPr/>
                    <a:lstStyle/>
                    <a:p>
                      <a:r>
                        <a:rPr lang="en-GB" sz="1530" b="0" dirty="0" smtClean="0">
                          <a:solidFill>
                            <a:schemeClr val="tx1"/>
                          </a:solidFill>
                          <a:latin typeface="Arial" panose="020B0604020202020204" pitchFamily="34" charset="0"/>
                          <a:cs typeface="Arial" panose="020B0604020202020204" pitchFamily="34" charset="0"/>
                        </a:rPr>
                        <a:t>8 (b)</a:t>
                      </a: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530" b="1" dirty="0" smtClean="0">
                          <a:solidFill>
                            <a:schemeClr val="tx1"/>
                          </a:solidFill>
                          <a:latin typeface="Arial" panose="020B0604020202020204" pitchFamily="34" charset="0"/>
                          <a:cs typeface="Arial" panose="020B0604020202020204" pitchFamily="34" charset="0"/>
                        </a:rPr>
                        <a:t>(Knowledge 2, Application 2, Analysis 2)</a:t>
                      </a:r>
                    </a:p>
                    <a:p>
                      <a:endParaRPr lang="en-US" sz="1530" b="0" dirty="0" smtClean="0">
                        <a:solidFill>
                          <a:schemeClr val="tx1"/>
                        </a:solidFill>
                        <a:latin typeface="Arial" panose="020B0604020202020204" pitchFamily="34" charset="0"/>
                        <a:cs typeface="Arial" panose="020B0604020202020204" pitchFamily="34" charset="0"/>
                      </a:endParaRPr>
                    </a:p>
                    <a:p>
                      <a:r>
                        <a:rPr lang="en-US" sz="1530" b="1" dirty="0" smtClean="0">
                          <a:solidFill>
                            <a:schemeClr val="tx1"/>
                          </a:solidFill>
                          <a:latin typeface="Arial" panose="020B0604020202020204" pitchFamily="34" charset="0"/>
                          <a:cs typeface="Arial" panose="020B0604020202020204" pitchFamily="34" charset="0"/>
                        </a:rPr>
                        <a:t>Knowledge/understanding:</a:t>
                      </a:r>
                      <a:r>
                        <a:rPr lang="en-US" sz="1530" b="0" dirty="0" smtClean="0">
                          <a:solidFill>
                            <a:schemeClr val="tx1"/>
                          </a:solidFill>
                          <a:latin typeface="Arial" panose="020B0604020202020204" pitchFamily="34" charset="0"/>
                          <a:cs typeface="Arial" panose="020B0604020202020204" pitchFamily="34" charset="0"/>
                        </a:rPr>
                        <a:t> up to 2 marks</a:t>
                      </a:r>
                    </a:p>
                    <a:p>
                      <a:r>
                        <a:rPr lang="en-US" sz="1530" b="0" dirty="0" smtClean="0">
                          <a:solidFill>
                            <a:schemeClr val="tx1"/>
                          </a:solidFill>
                          <a:latin typeface="Arial" panose="020B0604020202020204" pitchFamily="34" charset="0"/>
                          <a:cs typeface="Arial" panose="020B0604020202020204" pitchFamily="34" charset="0"/>
                        </a:rPr>
                        <a:t>Exchange rates – the value/price of one currency in terms of another. (1)</a:t>
                      </a:r>
                    </a:p>
                    <a:p>
                      <a:r>
                        <a:rPr lang="en-US" sz="1530" b="0" dirty="0" smtClean="0">
                          <a:solidFill>
                            <a:schemeClr val="tx1"/>
                          </a:solidFill>
                          <a:latin typeface="Arial" panose="020B0604020202020204" pitchFamily="34" charset="0"/>
                          <a:cs typeface="Arial" panose="020B0604020202020204" pitchFamily="34" charset="0"/>
                        </a:rPr>
                        <a:t>Appreciation – the gradual rise in value/price of a currency</a:t>
                      </a:r>
                      <a:r>
                        <a:rPr lang="en-US" sz="1530" b="0" baseline="0" dirty="0" smtClean="0">
                          <a:solidFill>
                            <a:schemeClr val="tx1"/>
                          </a:solidFill>
                          <a:latin typeface="Arial" panose="020B0604020202020204" pitchFamily="34" charset="0"/>
                          <a:cs typeface="Arial" panose="020B0604020202020204" pitchFamily="34" charset="0"/>
                        </a:rPr>
                        <a:t> </a:t>
                      </a:r>
                      <a:r>
                        <a:rPr lang="en-US" sz="1530" b="0" dirty="0" smtClean="0">
                          <a:solidFill>
                            <a:schemeClr val="tx1"/>
                          </a:solidFill>
                          <a:latin typeface="Arial" panose="020B0604020202020204" pitchFamily="34" charset="0"/>
                          <a:cs typeface="Arial" panose="020B0604020202020204" pitchFamily="34" charset="0"/>
                        </a:rPr>
                        <a:t>against another currency. (1)</a:t>
                      </a:r>
                    </a:p>
                    <a:p>
                      <a:endParaRPr lang="en-US" sz="1200" b="0" dirty="0" smtClean="0">
                        <a:solidFill>
                          <a:schemeClr val="tx1"/>
                        </a:solidFill>
                        <a:latin typeface="Arial" panose="020B0604020202020204" pitchFamily="34" charset="0"/>
                        <a:cs typeface="Arial" panose="020B0604020202020204" pitchFamily="34" charset="0"/>
                      </a:endParaRPr>
                    </a:p>
                    <a:p>
                      <a:r>
                        <a:rPr lang="en-US" sz="1530" b="1" dirty="0" smtClean="0">
                          <a:solidFill>
                            <a:schemeClr val="tx1"/>
                          </a:solidFill>
                          <a:latin typeface="Arial" panose="020B0604020202020204" pitchFamily="34" charset="0"/>
                          <a:cs typeface="Arial" panose="020B0604020202020204" pitchFamily="34" charset="0"/>
                        </a:rPr>
                        <a:t>Application:</a:t>
                      </a:r>
                      <a:r>
                        <a:rPr lang="en-US" sz="1530" b="0" dirty="0" smtClean="0">
                          <a:solidFill>
                            <a:schemeClr val="tx1"/>
                          </a:solidFill>
                          <a:latin typeface="Arial" panose="020B0604020202020204" pitchFamily="34" charset="0"/>
                          <a:cs typeface="Arial" panose="020B0604020202020204" pitchFamily="34" charset="0"/>
                        </a:rPr>
                        <a:t> up to 2 marks</a:t>
                      </a:r>
                    </a:p>
                    <a:p>
                      <a:r>
                        <a:rPr lang="en-US" sz="1530" b="0" dirty="0" smtClean="0">
                          <a:solidFill>
                            <a:schemeClr val="tx1"/>
                          </a:solidFill>
                          <a:latin typeface="Arial" panose="020B0604020202020204" pitchFamily="34" charset="0"/>
                          <a:cs typeface="Arial" panose="020B0604020202020204" pitchFamily="34" charset="0"/>
                        </a:rPr>
                        <a:t>Chinese business are looking for a European presence and consider the Royal Albert Dock project/ London a potential gateway to UK and European economies (1) Chinese currency will need to be changed into sterling in order to invest I n this project (1)</a:t>
                      </a:r>
                    </a:p>
                    <a:p>
                      <a:endParaRPr lang="en-US" sz="1200" b="0" dirty="0" smtClean="0">
                        <a:solidFill>
                          <a:schemeClr val="tx1"/>
                        </a:solidFill>
                        <a:latin typeface="Arial" panose="020B0604020202020204" pitchFamily="34" charset="0"/>
                        <a:cs typeface="Arial" panose="020B0604020202020204" pitchFamily="34" charset="0"/>
                      </a:endParaRPr>
                    </a:p>
                    <a:p>
                      <a:r>
                        <a:rPr lang="en-US" sz="1530" b="1" dirty="0" smtClean="0">
                          <a:solidFill>
                            <a:schemeClr val="tx1"/>
                          </a:solidFill>
                          <a:latin typeface="Arial" panose="020B0604020202020204" pitchFamily="34" charset="0"/>
                          <a:cs typeface="Arial" panose="020B0604020202020204" pitchFamily="34" charset="0"/>
                        </a:rPr>
                        <a:t>Analysis:</a:t>
                      </a:r>
                    </a:p>
                    <a:p>
                      <a:r>
                        <a:rPr lang="en-US" sz="1530" b="0" dirty="0" smtClean="0">
                          <a:solidFill>
                            <a:schemeClr val="tx1"/>
                          </a:solidFill>
                          <a:latin typeface="Arial" panose="020B0604020202020204" pitchFamily="34" charset="0"/>
                          <a:cs typeface="Arial" panose="020B0604020202020204" pitchFamily="34" charset="0"/>
                        </a:rPr>
                        <a:t>An appreciation in £ sterling means that properties purchased</a:t>
                      </a:r>
                      <a:r>
                        <a:rPr lang="en-US" sz="1530" b="0" baseline="0" dirty="0" smtClean="0">
                          <a:solidFill>
                            <a:schemeClr val="tx1"/>
                          </a:solidFill>
                          <a:latin typeface="Arial" panose="020B0604020202020204" pitchFamily="34" charset="0"/>
                          <a:cs typeface="Arial" panose="020B0604020202020204" pitchFamily="34" charset="0"/>
                        </a:rPr>
                        <a:t> </a:t>
                      </a:r>
                      <a:r>
                        <a:rPr lang="en-US" sz="1530" b="0" dirty="0" smtClean="0">
                          <a:solidFill>
                            <a:schemeClr val="tx1"/>
                          </a:solidFill>
                          <a:latin typeface="Arial" panose="020B0604020202020204" pitchFamily="34" charset="0"/>
                          <a:cs typeface="Arial" panose="020B0604020202020204" pitchFamily="34" charset="0"/>
                        </a:rPr>
                        <a:t>on the Royal Albert Dock will be more expensive as more</a:t>
                      </a:r>
                      <a:r>
                        <a:rPr lang="en-US" sz="1530" b="0" baseline="0" dirty="0" smtClean="0">
                          <a:solidFill>
                            <a:schemeClr val="tx1"/>
                          </a:solidFill>
                          <a:latin typeface="Arial" panose="020B0604020202020204" pitchFamily="34" charset="0"/>
                          <a:cs typeface="Arial" panose="020B0604020202020204" pitchFamily="34" charset="0"/>
                        </a:rPr>
                        <a:t> </a:t>
                      </a:r>
                      <a:r>
                        <a:rPr lang="en-US" sz="1530" b="0" dirty="0" smtClean="0">
                          <a:solidFill>
                            <a:schemeClr val="tx1"/>
                          </a:solidFill>
                          <a:latin typeface="Arial" panose="020B0604020202020204" pitchFamily="34" charset="0"/>
                          <a:cs typeface="Arial" panose="020B0604020202020204" pitchFamily="34" charset="0"/>
                        </a:rPr>
                        <a:t>Yuan will be needed for the same number of £ (1)</a:t>
                      </a:r>
                    </a:p>
                    <a:p>
                      <a:r>
                        <a:rPr lang="en-US" sz="1530" b="0" dirty="0" smtClean="0">
                          <a:solidFill>
                            <a:schemeClr val="tx1"/>
                          </a:solidFill>
                          <a:latin typeface="Arial" panose="020B0604020202020204" pitchFamily="34" charset="0"/>
                          <a:cs typeface="Arial" panose="020B0604020202020204" pitchFamily="34" charset="0"/>
                        </a:rPr>
                        <a:t>Chinese businesses may reduce the investment made in</a:t>
                      </a:r>
                      <a:r>
                        <a:rPr lang="en-US" sz="1530" b="0" baseline="0" dirty="0" smtClean="0">
                          <a:solidFill>
                            <a:schemeClr val="tx1"/>
                          </a:solidFill>
                          <a:latin typeface="Arial" panose="020B0604020202020204" pitchFamily="34" charset="0"/>
                          <a:cs typeface="Arial" panose="020B0604020202020204" pitchFamily="34" charset="0"/>
                        </a:rPr>
                        <a:t> </a:t>
                      </a:r>
                      <a:r>
                        <a:rPr lang="en-US" sz="1530" b="0" dirty="0" smtClean="0">
                          <a:solidFill>
                            <a:schemeClr val="tx1"/>
                          </a:solidFill>
                          <a:latin typeface="Arial" panose="020B0604020202020204" pitchFamily="34" charset="0"/>
                          <a:cs typeface="Arial" panose="020B0604020202020204" pitchFamily="34" charset="0"/>
                        </a:rPr>
                        <a:t>properties in Royal Albert dock instead placing their money in</a:t>
                      </a:r>
                      <a:r>
                        <a:rPr lang="en-US" sz="1530" b="0" baseline="0" dirty="0" smtClean="0">
                          <a:solidFill>
                            <a:schemeClr val="tx1"/>
                          </a:solidFill>
                          <a:latin typeface="Arial" panose="020B0604020202020204" pitchFamily="34" charset="0"/>
                          <a:cs typeface="Arial" panose="020B0604020202020204" pitchFamily="34" charset="0"/>
                        </a:rPr>
                        <a:t> </a:t>
                      </a:r>
                      <a:r>
                        <a:rPr lang="en-US" sz="1530" b="0" dirty="0" smtClean="0">
                          <a:solidFill>
                            <a:schemeClr val="tx1"/>
                          </a:solidFill>
                          <a:latin typeface="Arial" panose="020B0604020202020204" pitchFamily="34" charset="0"/>
                          <a:cs typeface="Arial" panose="020B0604020202020204" pitchFamily="34" charset="0"/>
                        </a:rPr>
                        <a:t>other countries where currency appreciation has not taken</a:t>
                      </a:r>
                      <a:r>
                        <a:rPr lang="en-US" sz="1530" b="0" baseline="0" dirty="0" smtClean="0">
                          <a:solidFill>
                            <a:schemeClr val="tx1"/>
                          </a:solidFill>
                          <a:latin typeface="Arial" panose="020B0604020202020204" pitchFamily="34" charset="0"/>
                          <a:cs typeface="Arial" panose="020B0604020202020204" pitchFamily="34" charset="0"/>
                        </a:rPr>
                        <a:t> </a:t>
                      </a:r>
                      <a:r>
                        <a:rPr lang="en-US" sz="1530" b="0" dirty="0" smtClean="0">
                          <a:solidFill>
                            <a:schemeClr val="tx1"/>
                          </a:solidFill>
                          <a:latin typeface="Arial" panose="020B0604020202020204" pitchFamily="34" charset="0"/>
                          <a:cs typeface="Arial" panose="020B0604020202020204" pitchFamily="34" charset="0"/>
                        </a:rPr>
                        <a:t>place. (1).</a:t>
                      </a:r>
                    </a:p>
                    <a:p>
                      <a:endParaRPr lang="en-US" sz="1200" b="0" dirty="0" smtClean="0">
                        <a:solidFill>
                          <a:schemeClr val="tx1"/>
                        </a:solidFill>
                        <a:latin typeface="Arial" panose="020B0604020202020204" pitchFamily="34" charset="0"/>
                        <a:cs typeface="Arial" panose="020B0604020202020204" pitchFamily="34" charset="0"/>
                      </a:endParaRPr>
                    </a:p>
                    <a:p>
                      <a:r>
                        <a:rPr lang="en-US" sz="1530" b="1" dirty="0" smtClean="0">
                          <a:solidFill>
                            <a:schemeClr val="tx1"/>
                          </a:solidFill>
                          <a:latin typeface="Arial" panose="020B0604020202020204" pitchFamily="34" charset="0"/>
                          <a:cs typeface="Arial" panose="020B0604020202020204" pitchFamily="34" charset="0"/>
                        </a:rPr>
                        <a:t>Knowledge/ definition of exchange rates/appreciation of</a:t>
                      </a:r>
                      <a:r>
                        <a:rPr lang="en-US" sz="1530" b="1" baseline="0" dirty="0" smtClean="0">
                          <a:solidFill>
                            <a:schemeClr val="tx1"/>
                          </a:solidFill>
                          <a:latin typeface="Arial" panose="020B0604020202020204" pitchFamily="34" charset="0"/>
                          <a:cs typeface="Arial" panose="020B0604020202020204" pitchFamily="34" charset="0"/>
                        </a:rPr>
                        <a:t> </a:t>
                      </a:r>
                      <a:r>
                        <a:rPr lang="en-US" sz="1530" b="1" dirty="0" smtClean="0">
                          <a:solidFill>
                            <a:schemeClr val="tx1"/>
                          </a:solidFill>
                          <a:latin typeface="Arial" panose="020B0604020202020204" pitchFamily="34" charset="0"/>
                          <a:cs typeface="Arial" panose="020B0604020202020204" pitchFamily="34" charset="0"/>
                        </a:rPr>
                        <a:t>currency, application of features and analysis of</a:t>
                      </a:r>
                      <a:r>
                        <a:rPr lang="en-US" sz="1530" b="1" baseline="0" dirty="0" smtClean="0">
                          <a:solidFill>
                            <a:schemeClr val="tx1"/>
                          </a:solidFill>
                          <a:latin typeface="Arial" panose="020B0604020202020204" pitchFamily="34" charset="0"/>
                          <a:cs typeface="Arial" panose="020B0604020202020204" pitchFamily="34" charset="0"/>
                        </a:rPr>
                        <a:t> </a:t>
                      </a:r>
                      <a:r>
                        <a:rPr lang="en-US" sz="1530" b="1" dirty="0" smtClean="0">
                          <a:solidFill>
                            <a:schemeClr val="tx1"/>
                          </a:solidFill>
                          <a:latin typeface="Arial" panose="020B0604020202020204" pitchFamily="34" charset="0"/>
                          <a:cs typeface="Arial" panose="020B0604020202020204" pitchFamily="34" charset="0"/>
                        </a:rPr>
                        <a:t>reason/cause/ consequence /cost must be covered for full marks.</a:t>
                      </a:r>
                      <a:endParaRPr lang="en-GB" sz="153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endParaRPr lang="en-GB" sz="1530" b="0" dirty="0" smtClean="0">
                        <a:solidFill>
                          <a:schemeClr val="tx1"/>
                        </a:solidFill>
                        <a:latin typeface="Arial" panose="020B0604020202020204" pitchFamily="34" charset="0"/>
                        <a:cs typeface="Arial" panose="020B0604020202020204" pitchFamily="34" charset="0"/>
                      </a:endParaRPr>
                    </a:p>
                    <a:p>
                      <a:pPr algn="ctr"/>
                      <a:endParaRPr lang="en-GB" sz="1530" b="0" dirty="0" smtClean="0">
                        <a:solidFill>
                          <a:schemeClr val="tx1"/>
                        </a:solidFill>
                        <a:latin typeface="Arial" panose="020B0604020202020204" pitchFamily="34" charset="0"/>
                        <a:cs typeface="Arial" panose="020B0604020202020204" pitchFamily="34" charset="0"/>
                      </a:endParaRPr>
                    </a:p>
                    <a:p>
                      <a:pPr algn="ctr"/>
                      <a:endParaRPr lang="en-GB" sz="1530" b="0" dirty="0" smtClean="0">
                        <a:solidFill>
                          <a:schemeClr val="tx1"/>
                        </a:solidFill>
                        <a:latin typeface="Arial" panose="020B0604020202020204" pitchFamily="34" charset="0"/>
                        <a:cs typeface="Arial" panose="020B0604020202020204" pitchFamily="34" charset="0"/>
                      </a:endParaRPr>
                    </a:p>
                    <a:p>
                      <a:pPr algn="ctr"/>
                      <a:r>
                        <a:rPr lang="en-GB" sz="1530" b="0" dirty="0" smtClean="0">
                          <a:solidFill>
                            <a:schemeClr val="tx1"/>
                          </a:solidFill>
                          <a:latin typeface="Arial" panose="020B0604020202020204" pitchFamily="34" charset="0"/>
                          <a:cs typeface="Arial" panose="020B0604020202020204" pitchFamily="34" charset="0"/>
                        </a:rPr>
                        <a:t>1-2</a:t>
                      </a:r>
                    </a:p>
                    <a:p>
                      <a:pPr algn="ctr"/>
                      <a:endParaRPr lang="en-GB" sz="1530" b="0" dirty="0" smtClean="0">
                        <a:solidFill>
                          <a:schemeClr val="tx1"/>
                        </a:solidFill>
                        <a:latin typeface="Arial" panose="020B0604020202020204" pitchFamily="34" charset="0"/>
                        <a:cs typeface="Arial" panose="020B0604020202020204" pitchFamily="34" charset="0"/>
                      </a:endParaRPr>
                    </a:p>
                    <a:p>
                      <a:pPr algn="ctr"/>
                      <a:endParaRPr lang="en-GB" sz="1530" b="0" dirty="0" smtClean="0">
                        <a:solidFill>
                          <a:schemeClr val="tx1"/>
                        </a:solidFill>
                        <a:latin typeface="Arial" panose="020B0604020202020204" pitchFamily="34" charset="0"/>
                        <a:cs typeface="Arial" panose="020B0604020202020204" pitchFamily="34" charset="0"/>
                      </a:endParaRPr>
                    </a:p>
                    <a:p>
                      <a:pPr algn="ctr"/>
                      <a:endParaRPr lang="en-GB" sz="1530" b="0" dirty="0" smtClean="0">
                        <a:solidFill>
                          <a:schemeClr val="tx1"/>
                        </a:solidFill>
                        <a:latin typeface="Arial" panose="020B0604020202020204" pitchFamily="34" charset="0"/>
                        <a:cs typeface="Arial" panose="020B0604020202020204" pitchFamily="34" charset="0"/>
                      </a:endParaRPr>
                    </a:p>
                    <a:p>
                      <a:pPr algn="ctr"/>
                      <a:r>
                        <a:rPr lang="en-GB" sz="1530" b="0" dirty="0" smtClean="0">
                          <a:solidFill>
                            <a:schemeClr val="tx1"/>
                          </a:solidFill>
                          <a:latin typeface="Arial" panose="020B0604020202020204" pitchFamily="34" charset="0"/>
                          <a:cs typeface="Arial" panose="020B0604020202020204" pitchFamily="34" charset="0"/>
                        </a:rPr>
                        <a:t>1-2</a:t>
                      </a:r>
                    </a:p>
                    <a:p>
                      <a:pPr algn="ctr"/>
                      <a:endParaRPr lang="en-GB" sz="1530" b="0" dirty="0" smtClean="0">
                        <a:solidFill>
                          <a:schemeClr val="tx1"/>
                        </a:solidFill>
                        <a:latin typeface="Arial" panose="020B0604020202020204" pitchFamily="34" charset="0"/>
                        <a:cs typeface="Arial" panose="020B0604020202020204" pitchFamily="34" charset="0"/>
                      </a:endParaRPr>
                    </a:p>
                    <a:p>
                      <a:pPr algn="ctr"/>
                      <a:endParaRPr lang="en-GB" sz="1530" b="0" dirty="0" smtClean="0">
                        <a:solidFill>
                          <a:schemeClr val="tx1"/>
                        </a:solidFill>
                        <a:latin typeface="Arial" panose="020B0604020202020204" pitchFamily="34" charset="0"/>
                        <a:cs typeface="Arial" panose="020B0604020202020204" pitchFamily="34" charset="0"/>
                      </a:endParaRPr>
                    </a:p>
                    <a:p>
                      <a:pPr algn="ctr"/>
                      <a:endParaRPr lang="en-GB" sz="1530" b="0" dirty="0" smtClean="0">
                        <a:solidFill>
                          <a:schemeClr val="tx1"/>
                        </a:solidFill>
                        <a:latin typeface="Arial" panose="020B0604020202020204" pitchFamily="34" charset="0"/>
                        <a:cs typeface="Arial" panose="020B0604020202020204" pitchFamily="34" charset="0"/>
                      </a:endParaRPr>
                    </a:p>
                    <a:p>
                      <a:pPr algn="ctr"/>
                      <a:endParaRPr lang="en-GB" sz="1530" b="0" dirty="0" smtClean="0">
                        <a:solidFill>
                          <a:schemeClr val="tx1"/>
                        </a:solidFill>
                        <a:latin typeface="Arial" panose="020B0604020202020204" pitchFamily="34" charset="0"/>
                        <a:cs typeface="Arial" panose="020B0604020202020204" pitchFamily="34" charset="0"/>
                      </a:endParaRPr>
                    </a:p>
                    <a:p>
                      <a:pPr algn="ctr"/>
                      <a:endParaRPr lang="en-GB" sz="1530" b="0" dirty="0" smtClean="0">
                        <a:solidFill>
                          <a:schemeClr val="tx1"/>
                        </a:solidFill>
                        <a:latin typeface="Arial" panose="020B0604020202020204" pitchFamily="34" charset="0"/>
                        <a:cs typeface="Arial" panose="020B0604020202020204" pitchFamily="34" charset="0"/>
                      </a:endParaRPr>
                    </a:p>
                    <a:p>
                      <a:pPr algn="ctr"/>
                      <a:r>
                        <a:rPr lang="en-GB" sz="1530" b="0" dirty="0" smtClean="0">
                          <a:solidFill>
                            <a:schemeClr val="tx1"/>
                          </a:solidFill>
                          <a:latin typeface="Arial" panose="020B0604020202020204" pitchFamily="34" charset="0"/>
                          <a:cs typeface="Arial" panose="020B0604020202020204" pitchFamily="34" charset="0"/>
                        </a:rPr>
                        <a:t>1-2</a:t>
                      </a: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r>
            </a:tbl>
          </a:graphicData>
        </a:graphic>
      </p:graphicFrame>
    </p:spTree>
    <p:extLst>
      <p:ext uri="{BB962C8B-B14F-4D97-AF65-F5344CB8AC3E}">
        <p14:creationId xmlns:p14="http://schemas.microsoft.com/office/powerpoint/2010/main" val="1094214356"/>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124744"/>
            <a:ext cx="8640959" cy="5632311"/>
          </a:xfrm>
          <a:prstGeom prst="rect">
            <a:avLst/>
          </a:prstGeom>
        </p:spPr>
        <p:txBody>
          <a:bodyPr wrap="square">
            <a:spAutoFit/>
          </a:bodyPr>
          <a:lstStyle/>
          <a:p>
            <a:pPr marL="457200" indent="-457200">
              <a:buClr>
                <a:schemeClr val="accent6">
                  <a:lumMod val="50000"/>
                </a:schemeClr>
              </a:buClr>
              <a:buFont typeface="+mj-lt"/>
              <a:buAutoNum type="arabicPeriod" startAt="5"/>
            </a:pPr>
            <a:r>
              <a:rPr lang="en-US" sz="2000" dirty="0" smtClean="0">
                <a:solidFill>
                  <a:srgbClr val="FF0000"/>
                </a:solidFill>
              </a:rPr>
              <a:t>(</a:t>
            </a:r>
            <a:r>
              <a:rPr lang="en-US" sz="2000" dirty="0">
                <a:solidFill>
                  <a:srgbClr val="FF0000"/>
                </a:solidFill>
              </a:rPr>
              <a:t>a) In May 2013 India’s inflation rate was 4.58%. In October 2013 it was 7</a:t>
            </a:r>
            <a:r>
              <a:rPr lang="en-US" sz="2000" dirty="0" smtClean="0">
                <a:solidFill>
                  <a:srgbClr val="FF0000"/>
                </a:solidFill>
              </a:rPr>
              <a:t>%. As </a:t>
            </a:r>
            <a:r>
              <a:rPr lang="en-US" sz="2000" dirty="0">
                <a:solidFill>
                  <a:srgbClr val="FF0000"/>
                </a:solidFill>
              </a:rPr>
              <a:t>a result of this change in inflation, Indian manufacturers such as Tata </a:t>
            </a:r>
            <a:r>
              <a:rPr lang="en-US" sz="2000" dirty="0" smtClean="0">
                <a:solidFill>
                  <a:srgbClr val="FF0000"/>
                </a:solidFill>
              </a:rPr>
              <a:t>Motors are </a:t>
            </a:r>
            <a:r>
              <a:rPr lang="en-US" sz="2000" dirty="0">
                <a:solidFill>
                  <a:srgbClr val="FF0000"/>
                </a:solidFill>
              </a:rPr>
              <a:t>most likely to see an increase in: </a:t>
            </a:r>
            <a:r>
              <a:rPr lang="en-US" sz="2000" dirty="0" smtClean="0">
                <a:solidFill>
                  <a:srgbClr val="FF0000"/>
                </a:solidFill>
              </a:rPr>
              <a:t>(</a:t>
            </a:r>
            <a:r>
              <a:rPr lang="en-US" sz="2000" dirty="0">
                <a:solidFill>
                  <a:srgbClr val="FF0000"/>
                </a:solidFill>
              </a:rPr>
              <a:t>1)</a:t>
            </a:r>
          </a:p>
          <a:p>
            <a:pPr marL="862013" indent="-465138">
              <a:buClr>
                <a:schemeClr val="accent6">
                  <a:lumMod val="50000"/>
                </a:schemeClr>
              </a:buClr>
              <a:buFont typeface="+mj-lt"/>
              <a:buAutoNum type="alphaUcPeriod"/>
            </a:pPr>
            <a:r>
              <a:rPr lang="en-US" sz="2000" dirty="0" smtClean="0">
                <a:solidFill>
                  <a:srgbClr val="FF0000"/>
                </a:solidFill>
              </a:rPr>
              <a:t>Exports</a:t>
            </a:r>
            <a:endParaRPr lang="en-US" sz="2000" dirty="0">
              <a:solidFill>
                <a:srgbClr val="FF0000"/>
              </a:solidFill>
            </a:endParaRPr>
          </a:p>
          <a:p>
            <a:pPr marL="862013" indent="-465138">
              <a:buClr>
                <a:schemeClr val="accent6">
                  <a:lumMod val="50000"/>
                </a:schemeClr>
              </a:buClr>
              <a:buFont typeface="+mj-lt"/>
              <a:buAutoNum type="alphaUcPeriod"/>
            </a:pPr>
            <a:r>
              <a:rPr lang="en-US" sz="2000" dirty="0" smtClean="0">
                <a:solidFill>
                  <a:srgbClr val="FF0000"/>
                </a:solidFill>
              </a:rPr>
              <a:t>Staff Levels</a:t>
            </a:r>
            <a:endParaRPr lang="en-US" sz="2000" dirty="0">
              <a:solidFill>
                <a:srgbClr val="FF0000"/>
              </a:solidFill>
            </a:endParaRPr>
          </a:p>
          <a:p>
            <a:pPr marL="862013" indent="-465138">
              <a:buClr>
                <a:schemeClr val="accent6">
                  <a:lumMod val="50000"/>
                </a:schemeClr>
              </a:buClr>
              <a:buFont typeface="+mj-lt"/>
              <a:buAutoNum type="alphaUcPeriod"/>
            </a:pPr>
            <a:r>
              <a:rPr lang="en-US" sz="2000" dirty="0" smtClean="0">
                <a:solidFill>
                  <a:srgbClr val="FF0000"/>
                </a:solidFill>
              </a:rPr>
              <a:t>Demand for Products</a:t>
            </a:r>
            <a:endParaRPr lang="en-US" sz="2000" dirty="0">
              <a:solidFill>
                <a:srgbClr val="FF0000"/>
              </a:solidFill>
            </a:endParaRPr>
          </a:p>
          <a:p>
            <a:pPr marL="862013" indent="-465138">
              <a:buClr>
                <a:schemeClr val="accent6">
                  <a:lumMod val="50000"/>
                </a:schemeClr>
              </a:buClr>
              <a:buFont typeface="+mj-lt"/>
              <a:buAutoNum type="alphaUcPeriod"/>
            </a:pPr>
            <a:r>
              <a:rPr lang="en-US" sz="2000" dirty="0" smtClean="0">
                <a:solidFill>
                  <a:srgbClr val="FF0000"/>
                </a:solidFill>
              </a:rPr>
              <a:t>Costs of Supplies</a:t>
            </a:r>
          </a:p>
          <a:p>
            <a:pPr marL="396875">
              <a:buClr>
                <a:schemeClr val="accent6">
                  <a:lumMod val="50000"/>
                </a:schemeClr>
              </a:buClr>
            </a:pPr>
            <a:r>
              <a:rPr lang="en-US" sz="2000" dirty="0" smtClean="0">
                <a:solidFill>
                  <a:srgbClr val="FF0000"/>
                </a:solidFill>
              </a:rPr>
              <a:t>Answer [  ]</a:t>
            </a:r>
            <a:endParaRPr lang="en-US" sz="2000" dirty="0">
              <a:solidFill>
                <a:srgbClr val="FF0000"/>
              </a:solidFill>
            </a:endParaRPr>
          </a:p>
          <a:p>
            <a:pPr marL="398463" indent="-398463">
              <a:buClr>
                <a:schemeClr val="accent6">
                  <a:lumMod val="50000"/>
                </a:schemeClr>
              </a:buClr>
              <a:buFont typeface="Wingdings 3" panose="05040102010807070707" pitchFamily="18" charset="2"/>
              <a:buChar char=""/>
            </a:pPr>
            <a:r>
              <a:rPr lang="en-US" sz="2000" dirty="0">
                <a:solidFill>
                  <a:srgbClr val="FF0000"/>
                </a:solidFill>
              </a:rPr>
              <a:t>(b) Explain why this answer is correct</a:t>
            </a:r>
            <a:r>
              <a:rPr lang="en-US" sz="2000" dirty="0" smtClean="0">
                <a:solidFill>
                  <a:srgbClr val="FF0000"/>
                </a:solidFill>
              </a:rPr>
              <a:t>.	(3)</a:t>
            </a:r>
          </a:p>
          <a:p>
            <a:pPr>
              <a:buClr>
                <a:schemeClr val="accent6">
                  <a:lumMod val="50000"/>
                </a:schemeClr>
              </a:buClr>
            </a:pPr>
            <a:r>
              <a:rPr lang="en-US" sz="2000" dirty="0" smtClean="0">
                <a:solidFill>
                  <a:srgbClr val="FF0000"/>
                </a:solidFill>
              </a:rPr>
              <a:t>___________________________________________________________</a:t>
            </a:r>
            <a:r>
              <a:rPr lang="en-US" sz="2000" dirty="0">
                <a:solidFill>
                  <a:srgbClr val="FF0000"/>
                </a:solidFill>
              </a:rPr>
              <a:t>___________________________________________________________</a:t>
            </a: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b="1" dirty="0">
                <a:solidFill>
                  <a:srgbClr val="FF0000"/>
                </a:solidFill>
              </a:rPr>
              <a:t>Total for Question </a:t>
            </a:r>
            <a:r>
              <a:rPr lang="en-US" b="1" dirty="0" smtClean="0">
                <a:solidFill>
                  <a:srgbClr val="FF0000"/>
                </a:solidFill>
              </a:rPr>
              <a:t>5 </a:t>
            </a:r>
            <a:r>
              <a:rPr lang="en-US" b="1" dirty="0">
                <a:solidFill>
                  <a:srgbClr val="FF0000"/>
                </a:solidFill>
              </a:rPr>
              <a:t>= 4 marks</a:t>
            </a:r>
            <a:r>
              <a:rPr lang="en-US" sz="2000" dirty="0">
                <a:solidFill>
                  <a:srgbClr val="FF0000"/>
                </a:solidFill>
              </a:rPr>
              <a:t>)</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11</a:t>
            </a:r>
            <a:r>
              <a:rPr lang="en-GB" sz="3600" b="1" dirty="0" smtClean="0"/>
              <a:t> – </a:t>
            </a:r>
            <a:r>
              <a:rPr lang="en-US" sz="3600" dirty="0" smtClean="0">
                <a:effectLst/>
              </a:rPr>
              <a:t>Exam Questions – January 2015</a:t>
            </a:r>
            <a:endParaRPr lang="en-GB" sz="3600" b="1" dirty="0" smtClean="0"/>
          </a:p>
        </p:txBody>
      </p:sp>
      <p:sp>
        <p:nvSpPr>
          <p:cNvPr id="4" name="TextBox 3">
            <a:hlinkClick r:id="rId3" action="ppaction://hlinkfile"/>
          </p:cNvPr>
          <p:cNvSpPr txBox="1"/>
          <p:nvPr/>
        </p:nvSpPr>
        <p:spPr>
          <a:xfrm>
            <a:off x="8363168" y="2299519"/>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548629257"/>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smtClean="0"/>
              <a:t>11</a:t>
            </a:r>
            <a:r>
              <a:rPr lang="en-GB" sz="3600" b="1" dirty="0" smtClean="0"/>
              <a:t> – </a:t>
            </a:r>
            <a:r>
              <a:rPr lang="en-US" sz="3600" dirty="0" smtClean="0">
                <a:effectLst/>
              </a:rPr>
              <a:t>Exam Questions – January 2015</a:t>
            </a:r>
            <a:endParaRPr lang="en-GB" sz="36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950754404"/>
              </p:ext>
            </p:extLst>
          </p:nvPr>
        </p:nvGraphicFramePr>
        <p:xfrm>
          <a:off x="323528" y="1124744"/>
          <a:ext cx="8496945" cy="5454904"/>
        </p:xfrm>
        <a:graphic>
          <a:graphicData uri="http://schemas.openxmlformats.org/drawingml/2006/table">
            <a:tbl>
              <a:tblPr firstRow="1" bandRow="1">
                <a:tableStyleId>{5C22544A-7EE6-4342-B048-85BDC9FD1C3A}</a:tableStyleId>
              </a:tblPr>
              <a:tblGrid>
                <a:gridCol w="648072"/>
                <a:gridCol w="7200800"/>
                <a:gridCol w="648073"/>
              </a:tblGrid>
              <a:tr h="370840">
                <a:tc>
                  <a:txBody>
                    <a:bodyPr/>
                    <a:lstStyle/>
                    <a:p>
                      <a:r>
                        <a:rPr lang="en-GB" sz="1560" dirty="0" smtClean="0">
                          <a:latin typeface="Arial" panose="020B0604020202020204" pitchFamily="34" charset="0"/>
                          <a:cs typeface="Arial" panose="020B0604020202020204" pitchFamily="34" charset="0"/>
                        </a:rPr>
                        <a:t>5 (a)</a:t>
                      </a:r>
                      <a:endParaRPr lang="en-GB" sz="1560" dirty="0">
                        <a:latin typeface="Arial" panose="020B0604020202020204" pitchFamily="34" charset="0"/>
                        <a:cs typeface="Arial" panose="020B0604020202020204" pitchFamily="34" charset="0"/>
                      </a:endParaRPr>
                    </a:p>
                  </a:txBody>
                  <a:tcPr/>
                </a:tc>
                <a:tc>
                  <a:txBody>
                    <a:bodyPr/>
                    <a:lstStyle/>
                    <a:p>
                      <a:r>
                        <a:rPr lang="en-US" sz="1560" dirty="0" smtClean="0">
                          <a:latin typeface="Arial" panose="020B0604020202020204" pitchFamily="34" charset="0"/>
                          <a:cs typeface="Arial" panose="020B0604020202020204" pitchFamily="34" charset="0"/>
                        </a:rPr>
                        <a:t>Answer: D (costs of supplies)</a:t>
                      </a:r>
                      <a:endParaRPr lang="en-GB" sz="1560" dirty="0">
                        <a:latin typeface="Arial" panose="020B0604020202020204" pitchFamily="34" charset="0"/>
                        <a:cs typeface="Arial" panose="020B0604020202020204" pitchFamily="34" charset="0"/>
                      </a:endParaRPr>
                    </a:p>
                  </a:txBody>
                  <a:tcPr/>
                </a:tc>
                <a:tc>
                  <a:txBody>
                    <a:bodyPr/>
                    <a:lstStyle/>
                    <a:p>
                      <a:pPr algn="ctr"/>
                      <a:r>
                        <a:rPr lang="en-GB" sz="1560" dirty="0" smtClean="0">
                          <a:latin typeface="Arial" panose="020B0604020202020204" pitchFamily="34" charset="0"/>
                          <a:cs typeface="Arial" panose="020B0604020202020204" pitchFamily="34" charset="0"/>
                        </a:rPr>
                        <a:t>1</a:t>
                      </a:r>
                      <a:endParaRPr lang="en-GB" sz="1560" dirty="0">
                        <a:latin typeface="Arial" panose="020B0604020202020204" pitchFamily="34" charset="0"/>
                        <a:cs typeface="Arial" panose="020B0604020202020204" pitchFamily="34" charset="0"/>
                      </a:endParaRPr>
                    </a:p>
                  </a:txBody>
                  <a:tcPr/>
                </a:tc>
              </a:tr>
              <a:tr h="370840">
                <a:tc>
                  <a:txBody>
                    <a:bodyPr/>
                    <a:lstStyle/>
                    <a:p>
                      <a:r>
                        <a:rPr lang="en-GB" sz="1560" dirty="0" smtClean="0">
                          <a:latin typeface="Arial" panose="020B0604020202020204" pitchFamily="34" charset="0"/>
                          <a:cs typeface="Arial" panose="020B0604020202020204" pitchFamily="34" charset="0"/>
                        </a:rPr>
                        <a:t>5 (b)</a:t>
                      </a:r>
                      <a:endParaRPr lang="en-GB" sz="1560" dirty="0">
                        <a:latin typeface="Arial" panose="020B0604020202020204" pitchFamily="34" charset="0"/>
                        <a:cs typeface="Arial" panose="020B0604020202020204" pitchFamily="34" charset="0"/>
                      </a:endParaRPr>
                    </a:p>
                  </a:txBody>
                  <a:tcPr/>
                </a:tc>
                <a:tc>
                  <a:txBody>
                    <a:bodyPr/>
                    <a:lstStyle/>
                    <a:p>
                      <a:r>
                        <a:rPr lang="en-US" sz="1560" b="1" dirty="0" smtClean="0">
                          <a:latin typeface="Arial" panose="020B0604020202020204" pitchFamily="34" charset="0"/>
                          <a:cs typeface="Arial" panose="020B0604020202020204" pitchFamily="34" charset="0"/>
                        </a:rPr>
                        <a:t>Explain why this answer is correct:</a:t>
                      </a:r>
                    </a:p>
                    <a:p>
                      <a:pPr marL="285750" indent="-285750">
                        <a:buClr>
                          <a:schemeClr val="accent6">
                            <a:lumMod val="50000"/>
                          </a:schemeClr>
                        </a:buClr>
                        <a:buFont typeface="Courier New" panose="02070309020205020404" pitchFamily="49" charset="0"/>
                        <a:buChar char="o"/>
                      </a:pPr>
                      <a:r>
                        <a:rPr lang="en-US" sz="1560" dirty="0" smtClean="0">
                          <a:latin typeface="Arial" panose="020B0604020202020204" pitchFamily="34" charset="0"/>
                          <a:cs typeface="Arial" panose="020B0604020202020204" pitchFamily="34" charset="0"/>
                        </a:rPr>
                        <a:t>Definition of Inflation e.g. is the rate at which the general level of prices for goods and services is rising (1)</a:t>
                      </a:r>
                    </a:p>
                    <a:p>
                      <a:pPr marL="285750" indent="-285750">
                        <a:buClr>
                          <a:schemeClr val="accent6">
                            <a:lumMod val="50000"/>
                          </a:schemeClr>
                        </a:buClr>
                        <a:buFont typeface="Courier New" panose="02070309020205020404" pitchFamily="49" charset="0"/>
                        <a:buChar char="o"/>
                      </a:pPr>
                      <a:r>
                        <a:rPr lang="en-US" sz="1560" dirty="0" smtClean="0">
                          <a:latin typeface="Arial" panose="020B0604020202020204" pitchFamily="34" charset="0"/>
                          <a:cs typeface="Arial" panose="020B0604020202020204" pitchFamily="34" charset="0"/>
                        </a:rPr>
                        <a:t>• Suppliers to Tata Motors are likely to face demands for higher wages and face increased raw material costs themselves (1)</a:t>
                      </a:r>
                    </a:p>
                    <a:p>
                      <a:pPr marL="285750" indent="-285750">
                        <a:buClr>
                          <a:schemeClr val="accent6">
                            <a:lumMod val="50000"/>
                          </a:schemeClr>
                        </a:buClr>
                        <a:buFont typeface="Courier New" panose="02070309020205020404" pitchFamily="49" charset="0"/>
                        <a:buChar char="o"/>
                      </a:pPr>
                      <a:r>
                        <a:rPr lang="en-US" sz="1560" dirty="0" smtClean="0">
                          <a:latin typeface="Arial" panose="020B0604020202020204" pitchFamily="34" charset="0"/>
                          <a:cs typeface="Arial" panose="020B0604020202020204" pitchFamily="34" charset="0"/>
                        </a:rPr>
                        <a:t>• This means suppliers are likely to charge Tata Motors higher prices to maintain profitability (1)</a:t>
                      </a:r>
                    </a:p>
                    <a:p>
                      <a:r>
                        <a:rPr lang="en-US" sz="1560" b="1" dirty="0" smtClean="0">
                          <a:latin typeface="Arial" panose="020B0604020202020204" pitchFamily="34" charset="0"/>
                          <a:cs typeface="Arial" panose="020B0604020202020204" pitchFamily="34" charset="0"/>
                        </a:rPr>
                        <a:t>Alternatively, up to two of the marks above can be achieved by explaining (not defining) distracters, for example</a:t>
                      </a:r>
                      <a:r>
                        <a:rPr lang="en-US" sz="1560" dirty="0" smtClean="0">
                          <a:latin typeface="Arial" panose="020B0604020202020204" pitchFamily="34" charset="0"/>
                          <a:cs typeface="Arial" panose="020B0604020202020204" pitchFamily="34" charset="0"/>
                        </a:rPr>
                        <a:t>:</a:t>
                      </a:r>
                    </a:p>
                    <a:p>
                      <a:pPr marL="285750" indent="-285750">
                        <a:buClr>
                          <a:schemeClr val="accent6">
                            <a:lumMod val="50000"/>
                          </a:schemeClr>
                        </a:buClr>
                        <a:buFont typeface="Courier New" panose="02070309020205020404" pitchFamily="49" charset="0"/>
                        <a:buChar char="o"/>
                      </a:pPr>
                      <a:r>
                        <a:rPr lang="en-US" sz="1560" dirty="0" smtClean="0">
                          <a:latin typeface="Arial" panose="020B0604020202020204" pitchFamily="34" charset="0"/>
                          <a:cs typeface="Arial" panose="020B0604020202020204" pitchFamily="34" charset="0"/>
                        </a:rPr>
                        <a:t>A is wrong because exports are more likely to fall than increase. Tata Motors goods may become less price competitive internationally due to inflation (1)</a:t>
                      </a:r>
                    </a:p>
                    <a:p>
                      <a:pPr marL="285750" indent="-285750">
                        <a:buClr>
                          <a:schemeClr val="accent6">
                            <a:lumMod val="50000"/>
                          </a:schemeClr>
                        </a:buClr>
                        <a:buFont typeface="Courier New" panose="02070309020205020404" pitchFamily="49" charset="0"/>
                        <a:buChar char="o"/>
                      </a:pPr>
                      <a:r>
                        <a:rPr lang="en-US" sz="1560" dirty="0" smtClean="0">
                          <a:latin typeface="Arial" panose="020B0604020202020204" pitchFamily="34" charset="0"/>
                          <a:cs typeface="Arial" panose="020B0604020202020204" pitchFamily="34" charset="0"/>
                        </a:rPr>
                        <a:t>B is wrong because at times of higher inflation Tata Motors would be most likely to decrease staff levels because of falling demand caused by inflation (1)</a:t>
                      </a:r>
                    </a:p>
                    <a:p>
                      <a:pPr marL="285750" indent="-285750">
                        <a:buClr>
                          <a:schemeClr val="accent6">
                            <a:lumMod val="50000"/>
                          </a:schemeClr>
                        </a:buClr>
                        <a:buFont typeface="Courier New" panose="02070309020205020404" pitchFamily="49" charset="0"/>
                        <a:buChar char="o"/>
                      </a:pPr>
                      <a:r>
                        <a:rPr lang="en-US" sz="1560" dirty="0" smtClean="0">
                          <a:latin typeface="Arial" panose="020B0604020202020204" pitchFamily="34" charset="0"/>
                          <a:cs typeface="Arial" panose="020B0604020202020204" pitchFamily="34" charset="0"/>
                        </a:rPr>
                        <a:t>C is wrong because there is likely to be a fall in demand as prices rise due to higher inflation and consumers will have less disposable income and be paying higher prices for vital goods such as food, housing and utilities (1)</a:t>
                      </a:r>
                    </a:p>
                    <a:p>
                      <a:r>
                        <a:rPr lang="en-US" sz="1560" b="0" dirty="0" smtClean="0">
                          <a:latin typeface="Arial" panose="020B0604020202020204" pitchFamily="34" charset="0"/>
                          <a:cs typeface="Arial" panose="020B0604020202020204" pitchFamily="34" charset="0"/>
                        </a:rPr>
                        <a:t>Any acceptable answer that shows selective</a:t>
                      </a:r>
                      <a:r>
                        <a:rPr lang="en-US" sz="1560" b="0" baseline="0" dirty="0" smtClean="0">
                          <a:latin typeface="Arial" panose="020B0604020202020204" pitchFamily="34" charset="0"/>
                          <a:cs typeface="Arial" panose="020B0604020202020204" pitchFamily="34" charset="0"/>
                        </a:rPr>
                        <a:t> </a:t>
                      </a:r>
                      <a:r>
                        <a:rPr lang="en-US" sz="1560" b="0" dirty="0" smtClean="0">
                          <a:latin typeface="Arial" panose="020B0604020202020204" pitchFamily="34" charset="0"/>
                          <a:cs typeface="Arial" panose="020B0604020202020204" pitchFamily="34" charset="0"/>
                        </a:rPr>
                        <a:t>knowledge/ understanding/ application and/or development.</a:t>
                      </a:r>
                    </a:p>
                    <a:p>
                      <a:r>
                        <a:rPr lang="en-US" sz="1560" b="1" dirty="0" smtClean="0">
                          <a:latin typeface="Arial" panose="020B0604020202020204" pitchFamily="34" charset="0"/>
                          <a:cs typeface="Arial" panose="020B0604020202020204" pitchFamily="34" charset="0"/>
                        </a:rPr>
                        <a:t>N.B. up to 2 marks out of 3 may be gained for part (b) if part (a) is incorrect</a:t>
                      </a:r>
                      <a:endParaRPr lang="en-GB" sz="1560" b="1" dirty="0">
                        <a:latin typeface="Arial" panose="020B0604020202020204" pitchFamily="34" charset="0"/>
                        <a:cs typeface="Arial" panose="020B0604020202020204" pitchFamily="34" charset="0"/>
                      </a:endParaRPr>
                    </a:p>
                  </a:txBody>
                  <a:tcPr/>
                </a:tc>
                <a:tc>
                  <a:txBody>
                    <a:bodyPr/>
                    <a:lstStyle/>
                    <a:p>
                      <a:pPr algn="ctr"/>
                      <a:r>
                        <a:rPr lang="en-GB" sz="1560" dirty="0" smtClean="0">
                          <a:latin typeface="Arial" panose="020B0604020202020204" pitchFamily="34" charset="0"/>
                          <a:cs typeface="Arial" panose="020B0604020202020204" pitchFamily="34" charset="0"/>
                        </a:rPr>
                        <a:t>1-3</a:t>
                      </a:r>
                      <a:endParaRPr lang="en-GB" sz="156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482994393"/>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a:buClr>
                <a:schemeClr val="accent6">
                  <a:lumMod val="50000"/>
                </a:schemeClr>
              </a:buClr>
            </a:pPr>
            <a:r>
              <a:rPr lang="en-US" sz="1700" b="1" dirty="0" smtClean="0"/>
              <a:t>Dos</a:t>
            </a:r>
            <a:endParaRPr lang="en-US" sz="1700" b="1" dirty="0"/>
          </a:p>
          <a:p>
            <a:pPr marL="457200" indent="-457200">
              <a:buClr>
                <a:schemeClr val="accent6">
                  <a:lumMod val="50000"/>
                </a:schemeClr>
              </a:buClr>
              <a:buFont typeface="Wingdings 3" panose="05040102010807070707" pitchFamily="18" charset="2"/>
              <a:buChar char=""/>
            </a:pPr>
            <a:r>
              <a:rPr lang="en-US" sz="1700" dirty="0"/>
              <a:t>Do answer the question</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No credit can be given for good Business Studies knowledge that is not relevant to the question.</a:t>
            </a:r>
          </a:p>
          <a:p>
            <a:pPr marL="457200" indent="-457200">
              <a:buClr>
                <a:schemeClr val="accent6">
                  <a:lumMod val="50000"/>
                </a:schemeClr>
              </a:buClr>
              <a:buFont typeface="Wingdings 3" panose="05040102010807070707" pitchFamily="18" charset="2"/>
              <a:buChar char=""/>
            </a:pPr>
            <a:r>
              <a:rPr lang="en-US" sz="1700" dirty="0"/>
              <a:t>Do use the mark allocation to guide how much you write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Writing more than necessary will not result in extra marks.</a:t>
            </a:r>
          </a:p>
          <a:p>
            <a:pPr marL="457200" indent="-457200">
              <a:buClr>
                <a:schemeClr val="accent6">
                  <a:lumMod val="50000"/>
                </a:schemeClr>
              </a:buClr>
              <a:buFont typeface="Wingdings 3" panose="05040102010807070707" pitchFamily="18" charset="2"/>
              <a:buChar char=""/>
            </a:pPr>
            <a:r>
              <a:rPr lang="en-US" sz="1700" dirty="0"/>
              <a:t>Do use real-life business-based examples in your answers</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These often help illustrate your level of knowledge.</a:t>
            </a:r>
          </a:p>
          <a:p>
            <a:pPr marL="457200" indent="-457200">
              <a:buClr>
                <a:schemeClr val="accent6">
                  <a:lumMod val="50000"/>
                </a:schemeClr>
              </a:buClr>
              <a:buFont typeface="Wingdings 3" panose="05040102010807070707" pitchFamily="18" charset="2"/>
              <a:buChar char=""/>
            </a:pPr>
            <a:r>
              <a:rPr lang="en-US" sz="1700" dirty="0"/>
              <a:t>Do write legibly</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An examiner cannot give marks if the answer cannot be read.</a:t>
            </a:r>
          </a:p>
          <a:p>
            <a:pPr marL="457200" indent="-457200">
              <a:buClr>
                <a:schemeClr val="accent6">
                  <a:lumMod val="50000"/>
                </a:schemeClr>
              </a:buClr>
              <a:buFont typeface="Wingdings 3" panose="05040102010807070707" pitchFamily="18" charset="2"/>
              <a:buChar char=""/>
            </a:pPr>
            <a:r>
              <a:rPr lang="en-US" sz="1700" dirty="0"/>
              <a:t>Do use correct ‘business language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Marks will be lost if you fail to use terms appropriately.</a:t>
            </a:r>
          </a:p>
          <a:p>
            <a:pPr>
              <a:buClr>
                <a:schemeClr val="accent6">
                  <a:lumMod val="50000"/>
                </a:schemeClr>
              </a:buClr>
            </a:pPr>
            <a:r>
              <a:rPr lang="en-US" sz="1700" b="1" dirty="0" smtClean="0"/>
              <a:t>Don'ts</a:t>
            </a:r>
            <a:endParaRPr lang="en-US" sz="1700" b="1" dirty="0"/>
          </a:p>
          <a:p>
            <a:pPr marL="457200" indent="-457200">
              <a:buClr>
                <a:schemeClr val="accent6">
                  <a:lumMod val="50000"/>
                </a:schemeClr>
              </a:buClr>
              <a:buFont typeface="Wingdings 3" panose="05040102010807070707" pitchFamily="18" charset="2"/>
              <a:buChar char=""/>
            </a:pPr>
            <a:r>
              <a:rPr lang="en-US" sz="1700" dirty="0"/>
              <a:t>Don't fill up blank spaces on the exam paper</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If you write too much on one question, you may run out of time to answer some of the others.</a:t>
            </a:r>
          </a:p>
          <a:p>
            <a:pPr marL="457200" indent="-457200">
              <a:buClr>
                <a:schemeClr val="accent6">
                  <a:lumMod val="50000"/>
                </a:schemeClr>
              </a:buClr>
              <a:buFont typeface="Wingdings 3" panose="05040102010807070707" pitchFamily="18" charset="2"/>
              <a:buChar char=""/>
            </a:pPr>
            <a:r>
              <a:rPr lang="en-US" sz="1700" dirty="0"/>
              <a:t>Don't contradict yourself</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Present reasoned arguments for and against.</a:t>
            </a:r>
          </a:p>
          <a:p>
            <a:pPr marL="457200" indent="-457200">
              <a:buClr>
                <a:schemeClr val="accent6">
                  <a:lumMod val="50000"/>
                </a:schemeClr>
              </a:buClr>
              <a:buFont typeface="Wingdings 3" panose="05040102010807070707" pitchFamily="18" charset="2"/>
              <a:buChar char=""/>
            </a:pPr>
            <a:r>
              <a:rPr lang="en-US" sz="1700" dirty="0"/>
              <a:t>Don't spend too much time on a part that you find difficult</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Exam time is limited, and you can always return to the difficult part if you have enough time at the end of the exam.</a:t>
            </a:r>
          </a:p>
        </p:txBody>
      </p:sp>
      <p:sp>
        <p:nvSpPr>
          <p:cNvPr id="7"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017313815"/>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32453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As you progress through your course you will do lots of work with your teachers on how to approach </a:t>
            </a:r>
            <a:r>
              <a:rPr lang="en-US" sz="1700" dirty="0" smtClean="0"/>
              <a:t>exam questions</a:t>
            </a:r>
            <a:r>
              <a:rPr lang="en-US" sz="1700" dirty="0"/>
              <a:t>. Here are just a couple of general tips to help you out:</a:t>
            </a:r>
          </a:p>
          <a:p>
            <a:pPr marL="457200" indent="-457200">
              <a:buClr>
                <a:schemeClr val="accent6">
                  <a:lumMod val="50000"/>
                </a:schemeClr>
              </a:buClr>
              <a:buFont typeface="+mj-lt"/>
              <a:buAutoNum type="arabicPeriod"/>
            </a:pPr>
            <a:r>
              <a:rPr lang="en-US" sz="1700" dirty="0" smtClean="0"/>
              <a:t>When </a:t>
            </a:r>
            <a:r>
              <a:rPr lang="en-US" sz="1700" dirty="0"/>
              <a:t>you read a question, look for </a:t>
            </a:r>
            <a:r>
              <a:rPr lang="en-US" sz="1700" b="1" dirty="0"/>
              <a:t>three things: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command word.</a:t>
            </a:r>
            <a:r>
              <a:rPr lang="en-US" sz="1700" dirty="0"/>
              <a:t> This tells you to ‘describe’, ‘analyse’, ‘assess’ etc. It is important because </a:t>
            </a:r>
            <a:r>
              <a:rPr lang="en-US" sz="1700" dirty="0" smtClean="0"/>
              <a:t>it lets </a:t>
            </a:r>
            <a:r>
              <a:rPr lang="en-US" sz="1700" dirty="0"/>
              <a:t>you know which skills and assessment objectives are being assessed in your answer. Make </a:t>
            </a:r>
            <a:r>
              <a:rPr lang="en-US" sz="1700" dirty="0" smtClean="0"/>
              <a:t>sure you </a:t>
            </a:r>
            <a:r>
              <a:rPr lang="en-US" sz="1700" dirty="0"/>
              <a:t>know what each command word is asking for.</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number of marks</a:t>
            </a:r>
            <a:r>
              <a:rPr lang="en-US" sz="1700" dirty="0">
                <a:solidFill>
                  <a:srgbClr val="FF0000"/>
                </a:solidFill>
              </a:rPr>
              <a:t> </a:t>
            </a:r>
            <a:r>
              <a:rPr lang="en-US" sz="1700" dirty="0"/>
              <a:t>given. This gives you information about how to answer the question </a:t>
            </a:r>
            <a:r>
              <a:rPr lang="en-US" sz="1700" dirty="0" smtClean="0"/>
              <a:t>because you </a:t>
            </a:r>
            <a:r>
              <a:rPr lang="en-US" sz="1700" dirty="0"/>
              <a:t>can see whether marks are given for each skill demonstrated (with low-mark answers) or for </a:t>
            </a:r>
            <a:r>
              <a:rPr lang="en-US" sz="1700" dirty="0" smtClean="0"/>
              <a:t>the level </a:t>
            </a:r>
            <a:r>
              <a:rPr lang="en-US" sz="1700" dirty="0"/>
              <a:t>of response (higher mark answers). Understanding how to gain marks means that you can </a:t>
            </a:r>
            <a:r>
              <a:rPr lang="en-US" sz="1700" dirty="0" smtClean="0"/>
              <a:t>self-check your </a:t>
            </a:r>
            <a:r>
              <a:rPr lang="en-US" sz="1700" dirty="0"/>
              <a:t>answers to see whether you have given the examiner what they need in order to </a:t>
            </a:r>
            <a:r>
              <a:rPr lang="en-US" sz="1700" dirty="0" smtClean="0"/>
              <a:t>award you </a:t>
            </a:r>
            <a:r>
              <a:rPr lang="en-US" sz="1700" dirty="0"/>
              <a:t>full marks.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relevant theory</a:t>
            </a:r>
            <a:r>
              <a:rPr lang="en-US" sz="1700" b="1" dirty="0"/>
              <a:t>.</a:t>
            </a:r>
            <a:r>
              <a:rPr lang="en-US" sz="1700" dirty="0"/>
              <a:t> Each question is testing your understanding of a piece of theory from </a:t>
            </a:r>
            <a:r>
              <a:rPr lang="en-US" sz="1700" dirty="0" smtClean="0"/>
              <a:t>the unit </a:t>
            </a:r>
            <a:r>
              <a:rPr lang="en-US" sz="1700" dirty="0"/>
              <a:t>specification. You may have to apply this to a specific context, but before this you need to </a:t>
            </a:r>
            <a:r>
              <a:rPr lang="en-US" sz="1700" dirty="0" smtClean="0"/>
              <a:t>be clear </a:t>
            </a:r>
            <a:r>
              <a:rPr lang="en-US" sz="1700" dirty="0"/>
              <a:t>on what the theory is. In this book the questions all relate to the chapter they are in, so this </a:t>
            </a:r>
            <a:r>
              <a:rPr lang="en-US" sz="1700" dirty="0" smtClean="0"/>
              <a:t>is pretty </a:t>
            </a:r>
            <a:r>
              <a:rPr lang="en-US" sz="1700" dirty="0"/>
              <a:t>easy, but get in the habit now of thinking about the key pieces of theory before you start </a:t>
            </a:r>
            <a:r>
              <a:rPr lang="en-US" sz="1700" dirty="0" smtClean="0"/>
              <a:t>to write </a:t>
            </a:r>
            <a:r>
              <a:rPr lang="en-US" sz="1700" dirty="0"/>
              <a:t>your answers.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46832519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632311"/>
          </a:xfrm>
          <a:prstGeom prst="rect">
            <a:avLst/>
          </a:prstGeom>
        </p:spPr>
        <p:txBody>
          <a:bodyPr wrap="square">
            <a:spAutoFit/>
          </a:bodyPr>
          <a:lstStyle/>
          <a:p>
            <a:pPr marL="457200" indent="-457200">
              <a:buClr>
                <a:schemeClr val="accent6">
                  <a:lumMod val="50000"/>
                </a:schemeClr>
              </a:buClr>
              <a:buFont typeface="+mj-lt"/>
              <a:buAutoNum type="arabicPeriod" startAt="2"/>
            </a:pPr>
            <a:r>
              <a:rPr lang="en-US" sz="2000" dirty="0"/>
              <a:t>Application is the skill of writing in context. To help you develop this skill when you read business </a:t>
            </a:r>
            <a:r>
              <a:rPr lang="en-US" sz="2000" dirty="0" smtClean="0"/>
              <a:t>case studies</a:t>
            </a:r>
            <a:r>
              <a:rPr lang="en-US" sz="2000" dirty="0"/>
              <a:t>, as part of your wider reading and in sections B and C of the unit 1 exam paper, make brief </a:t>
            </a:r>
            <a:r>
              <a:rPr lang="en-US" sz="2000" dirty="0" smtClean="0"/>
              <a:t>notes using </a:t>
            </a:r>
            <a:r>
              <a:rPr lang="en-US" sz="2000" dirty="0"/>
              <a:t>the acronym LOSER. Then draw on these notes when applying theory to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LO</a:t>
            </a:r>
            <a:r>
              <a:rPr lang="en-US" sz="2000" dirty="0"/>
              <a:t> stands for long-term and short-term objectives</a:t>
            </a:r>
          </a:p>
          <a:p>
            <a:pPr marL="795338" indent="-388938">
              <a:buClr>
                <a:schemeClr val="accent6">
                  <a:lumMod val="50000"/>
                </a:schemeClr>
              </a:buClr>
              <a:buFont typeface="Wingdings 3" panose="05040102010807070707" pitchFamily="18" charset="2"/>
              <a:buChar char=""/>
              <a:tabLst>
                <a:tab pos="914400" algn="l"/>
              </a:tabLst>
            </a:pPr>
            <a:r>
              <a:rPr lang="en-US" sz="2000" dirty="0"/>
              <a:t>What are the business’s goals, overall and within the situation described in the case study? Any </a:t>
            </a:r>
            <a:r>
              <a:rPr lang="en-US" sz="2000" dirty="0" smtClean="0"/>
              <a:t>issues you </a:t>
            </a:r>
            <a:r>
              <a:rPr lang="en-US" sz="2000" dirty="0"/>
              <a:t>highlight or suggested actions you identify should be relevant to the objectives of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S</a:t>
            </a:r>
            <a:r>
              <a:rPr lang="en-US" sz="2000" dirty="0"/>
              <a:t> stands for stakeholders</a:t>
            </a:r>
          </a:p>
          <a:p>
            <a:pPr marL="795338" indent="-388938">
              <a:buClr>
                <a:schemeClr val="accent6">
                  <a:lumMod val="50000"/>
                </a:schemeClr>
              </a:buClr>
              <a:buFont typeface="Wingdings 3" panose="05040102010807070707" pitchFamily="18" charset="2"/>
              <a:buChar char=""/>
              <a:tabLst>
                <a:tab pos="914400" algn="l"/>
              </a:tabLst>
            </a:pPr>
            <a:r>
              <a:rPr lang="en-US" sz="2000" dirty="0"/>
              <a:t>What groups of individuals have an interest in this business? Be as specific as you can, using the </a:t>
            </a:r>
            <a:r>
              <a:rPr lang="en-US" sz="2000" dirty="0" smtClean="0"/>
              <a:t>names of </a:t>
            </a:r>
            <a:r>
              <a:rPr lang="en-US" sz="2000" dirty="0"/>
              <a:t>owners, for example, or listing the different suppliers if these are mentioned in the case study.</a:t>
            </a:r>
          </a:p>
          <a:p>
            <a:pPr marL="795338" indent="-388938">
              <a:buClr>
                <a:schemeClr val="accent6">
                  <a:lumMod val="50000"/>
                </a:schemeClr>
              </a:buClr>
              <a:buFont typeface="Wingdings 3" panose="05040102010807070707" pitchFamily="18" charset="2"/>
              <a:buChar char=""/>
              <a:tabLst>
                <a:tab pos="914400" algn="l"/>
              </a:tabLst>
            </a:pPr>
            <a:r>
              <a:rPr lang="en-US" sz="2000" b="1" dirty="0"/>
              <a:t>E</a:t>
            </a:r>
            <a:r>
              <a:rPr lang="en-US" sz="2000" dirty="0"/>
              <a:t> stands for </a:t>
            </a:r>
            <a:r>
              <a:rPr lang="en-US" sz="2000" dirty="0" smtClean="0"/>
              <a:t>environment</a:t>
            </a:r>
            <a:endParaRPr lang="en-US" sz="2000" dirty="0"/>
          </a:p>
          <a:p>
            <a:pPr marL="795338" indent="-388938">
              <a:buClr>
                <a:schemeClr val="accent6">
                  <a:lumMod val="50000"/>
                </a:schemeClr>
              </a:buClr>
              <a:buFont typeface="Wingdings 3" panose="05040102010807070707" pitchFamily="18" charset="2"/>
              <a:buChar char=""/>
              <a:tabLst>
                <a:tab pos="914400" algn="l"/>
              </a:tabLst>
            </a:pPr>
            <a:r>
              <a:rPr lang="en-US" sz="2000" dirty="0"/>
              <a:t>Used here, this E refers to everything to do with the environment in which the business operates.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332964090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Consider (briefly) the following:</a:t>
            </a:r>
          </a:p>
          <a:p>
            <a:pPr marL="863600" indent="-406400">
              <a:buClr>
                <a:schemeClr val="accent6">
                  <a:lumMod val="50000"/>
                </a:schemeClr>
              </a:buClr>
              <a:buFont typeface="Wingdings" panose="05000000000000000000" pitchFamily="2" charset="2"/>
              <a:buChar char="v"/>
            </a:pPr>
            <a:r>
              <a:rPr lang="en-US" sz="1700" dirty="0" smtClean="0"/>
              <a:t>The </a:t>
            </a:r>
            <a:r>
              <a:rPr lang="en-US" sz="1700" dirty="0"/>
              <a:t>market in which the business competes</a:t>
            </a:r>
          </a:p>
          <a:p>
            <a:pPr marL="863600" indent="-406400">
              <a:buClr>
                <a:schemeClr val="accent6">
                  <a:lumMod val="50000"/>
                </a:schemeClr>
              </a:buClr>
              <a:buFont typeface="Wingdings" panose="05000000000000000000" pitchFamily="2" charset="2"/>
              <a:buChar char="v"/>
            </a:pPr>
            <a:r>
              <a:rPr lang="en-US" sz="1700" dirty="0" smtClean="0"/>
              <a:t>Major </a:t>
            </a:r>
            <a:r>
              <a:rPr lang="en-US" sz="1700" dirty="0"/>
              <a:t>competitors</a:t>
            </a:r>
          </a:p>
          <a:p>
            <a:pPr marL="863600" indent="-406400">
              <a:buClr>
                <a:schemeClr val="accent6">
                  <a:lumMod val="50000"/>
                </a:schemeClr>
              </a:buClr>
              <a:buFont typeface="Wingdings" panose="05000000000000000000" pitchFamily="2" charset="2"/>
              <a:buChar char="v"/>
            </a:pPr>
            <a:r>
              <a:rPr lang="en-US" sz="1700" dirty="0" smtClean="0"/>
              <a:t>Trends </a:t>
            </a:r>
            <a:r>
              <a:rPr lang="en-US" sz="1700" dirty="0"/>
              <a:t>in the market</a:t>
            </a:r>
          </a:p>
          <a:p>
            <a:pPr marL="863600" indent="-406400">
              <a:buClr>
                <a:schemeClr val="accent6">
                  <a:lumMod val="50000"/>
                </a:schemeClr>
              </a:buClr>
              <a:buFont typeface="Wingdings" panose="05000000000000000000" pitchFamily="2" charset="2"/>
              <a:buChar char="v"/>
            </a:pPr>
            <a:r>
              <a:rPr lang="en-US" sz="1700" dirty="0" smtClean="0"/>
              <a:t>Economic </a:t>
            </a:r>
            <a:r>
              <a:rPr lang="en-US" sz="1700" dirty="0"/>
              <a:t>conditions</a:t>
            </a:r>
          </a:p>
          <a:p>
            <a:pPr marL="863600" indent="-406400">
              <a:buClr>
                <a:schemeClr val="accent6">
                  <a:lumMod val="50000"/>
                </a:schemeClr>
              </a:buClr>
              <a:buFont typeface="Wingdings" panose="05000000000000000000" pitchFamily="2" charset="2"/>
              <a:buChar char="v"/>
            </a:pPr>
            <a:r>
              <a:rPr lang="en-US" sz="1700" dirty="0" smtClean="0"/>
              <a:t>Any </a:t>
            </a:r>
            <a:r>
              <a:rPr lang="en-US" sz="1700" dirty="0"/>
              <a:t>other relevant SLEPT factors. SLEPT stands for: Social, Legal, Economic, Political, Technological.</a:t>
            </a:r>
          </a:p>
          <a:p>
            <a:pPr marL="457200" indent="-457200">
              <a:buClr>
                <a:schemeClr val="accent6">
                  <a:lumMod val="50000"/>
                </a:schemeClr>
              </a:buClr>
              <a:buFont typeface="Wingdings 3" panose="05040102010807070707" pitchFamily="18" charset="2"/>
              <a:buChar char=""/>
            </a:pPr>
            <a:r>
              <a:rPr lang="en-US" sz="1700" dirty="0"/>
              <a:t>It is an acronym commonly used to embrace all aspects of the business environment.</a:t>
            </a:r>
          </a:p>
          <a:p>
            <a:pPr marL="457200" indent="-457200">
              <a:buClr>
                <a:schemeClr val="accent6">
                  <a:lumMod val="50000"/>
                </a:schemeClr>
              </a:buClr>
              <a:buFont typeface="Wingdings 3" panose="05040102010807070707" pitchFamily="18" charset="2"/>
              <a:buChar char=""/>
            </a:pPr>
            <a:r>
              <a:rPr lang="en-US" sz="1700" b="1" dirty="0"/>
              <a:t>R</a:t>
            </a:r>
            <a:r>
              <a:rPr lang="en-US" sz="1700" dirty="0"/>
              <a:t> stands for resources.</a:t>
            </a:r>
          </a:p>
          <a:p>
            <a:pPr marL="457200" indent="-457200">
              <a:buClr>
                <a:schemeClr val="accent6">
                  <a:lumMod val="50000"/>
                </a:schemeClr>
              </a:buClr>
              <a:buFont typeface="Wingdings 3" panose="05040102010807070707" pitchFamily="18" charset="2"/>
              <a:buChar char=""/>
            </a:pPr>
            <a:r>
              <a:rPr lang="en-US" sz="1700" dirty="0"/>
              <a:t>The E above asks you to look at factors which are beyond the business’s control – these apply to all </a:t>
            </a:r>
            <a:r>
              <a:rPr lang="en-US" sz="1700" dirty="0" smtClean="0"/>
              <a:t>firms in </a:t>
            </a:r>
            <a:r>
              <a:rPr lang="en-US" sz="1700" dirty="0"/>
              <a:t>the market. Resources are factors which are specific to the business and are not available to </a:t>
            </a:r>
            <a:r>
              <a:rPr lang="en-US" sz="1700" dirty="0" smtClean="0"/>
              <a:t>all firms</a:t>
            </a:r>
            <a:r>
              <a:rPr lang="en-US" sz="1700" dirty="0"/>
              <a:t>… the opposite. Using resources effectively can give a firm a source of competitive advantage. </a:t>
            </a:r>
            <a:r>
              <a:rPr lang="en-US" sz="1700" dirty="0" smtClean="0"/>
              <a:t>This means </a:t>
            </a:r>
            <a:r>
              <a:rPr lang="en-US" sz="1700" dirty="0"/>
              <a:t>a way to gain customers over competitors. Resources could include:</a:t>
            </a:r>
          </a:p>
          <a:p>
            <a:pPr marL="863600" indent="-406400">
              <a:buClr>
                <a:schemeClr val="accent6">
                  <a:lumMod val="50000"/>
                </a:schemeClr>
              </a:buClr>
              <a:buFont typeface="Wingdings" panose="05000000000000000000" pitchFamily="2" charset="2"/>
              <a:buChar char="v"/>
            </a:pPr>
            <a:r>
              <a:rPr lang="en-US" sz="1700" dirty="0" smtClean="0"/>
              <a:t>Special </a:t>
            </a:r>
            <a:r>
              <a:rPr lang="en-US" sz="1700" dirty="0"/>
              <a:t>staff skills and expertise</a:t>
            </a:r>
          </a:p>
          <a:p>
            <a:pPr marL="863600" indent="-406400">
              <a:buClr>
                <a:schemeClr val="accent6">
                  <a:lumMod val="50000"/>
                </a:schemeClr>
              </a:buClr>
              <a:buFont typeface="Wingdings" panose="05000000000000000000" pitchFamily="2" charset="2"/>
              <a:buChar char="v"/>
            </a:pPr>
            <a:r>
              <a:rPr lang="en-US" sz="1700" dirty="0" smtClean="0"/>
              <a:t>Money </a:t>
            </a:r>
            <a:r>
              <a:rPr lang="en-US" sz="1700" dirty="0"/>
              <a:t>in the bank</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good reputation</a:t>
            </a:r>
          </a:p>
          <a:p>
            <a:pPr marL="863600" indent="-406400">
              <a:buClr>
                <a:schemeClr val="accent6">
                  <a:lumMod val="50000"/>
                </a:schemeClr>
              </a:buClr>
              <a:buFont typeface="Wingdings" panose="05000000000000000000" pitchFamily="2" charset="2"/>
              <a:buChar char="v"/>
            </a:pPr>
            <a:r>
              <a:rPr lang="en-US" sz="1700" dirty="0" smtClean="0"/>
              <a:t>Strong </a:t>
            </a:r>
            <a:r>
              <a:rPr lang="en-US" sz="1700" dirty="0"/>
              <a:t>brands</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secure customer base</a:t>
            </a:r>
          </a:p>
          <a:p>
            <a:pPr marL="863600" indent="-406400">
              <a:buClr>
                <a:schemeClr val="accent6">
                  <a:lumMod val="50000"/>
                </a:schemeClr>
              </a:buClr>
              <a:buFont typeface="Wingdings" panose="05000000000000000000" pitchFamily="2" charset="2"/>
              <a:buChar char="v"/>
            </a:pPr>
            <a:r>
              <a:rPr lang="en-US" sz="1700" dirty="0" smtClean="0"/>
              <a:t>Access </a:t>
            </a:r>
            <a:r>
              <a:rPr lang="en-US" sz="1700" dirty="0"/>
              <a:t>to particularly high quality raw materials, or to low cost materials.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67449876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840760" cy="5716950"/>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150" dirty="0">
                <a:solidFill>
                  <a:schemeClr val="tx2"/>
                </a:solidFill>
              </a:rPr>
              <a:t>Travel agents have had a tough time. Competition from direct on-line booking has reduced their profits over a long period. On top of that, recession conditions and falling or very slow growing incomes mean some people are cutting back on holidays abroad. Thomas Cook, one of the UK's oldest travel businesses, made a fairly modest loss of £269 million in the first half of 2011 but that rose in 2012 to £713 million. The business operates worldwide but even so, that is a very serious loss.</a:t>
            </a:r>
          </a:p>
          <a:p>
            <a:pPr marL="398463" indent="-398463">
              <a:buClr>
                <a:schemeClr val="accent6">
                  <a:lumMod val="50000"/>
                </a:schemeClr>
              </a:buClr>
              <a:buFont typeface="Wingdings 3" panose="05040102010807070707" pitchFamily="18" charset="2"/>
              <a:buChar char=""/>
            </a:pPr>
            <a:r>
              <a:rPr lang="en-US" sz="2150" dirty="0">
                <a:solidFill>
                  <a:schemeClr val="tx2"/>
                </a:solidFill>
              </a:rPr>
              <a:t>Jaguar Land Rover, on the other hand, was doing well in 2012. Tata Motors, its Indian parent company, announced that it would raise spending on new products from an annual £1.5 billion to £2 billion. It planned to replace its Range Rover top-of-the-range model and build a new engine plant in </a:t>
            </a:r>
            <a:r>
              <a:rPr lang="en-US" sz="2150" dirty="0" err="1">
                <a:solidFill>
                  <a:schemeClr val="tx2"/>
                </a:solidFill>
              </a:rPr>
              <a:t>Wolverhampton</a:t>
            </a:r>
            <a:r>
              <a:rPr lang="en-US" sz="2150" dirty="0" smtClean="0">
                <a:solidFill>
                  <a:schemeClr val="tx2"/>
                </a:solidFill>
              </a:rPr>
              <a:t>.</a:t>
            </a:r>
            <a:endParaRPr lang="en-US" sz="2150" dirty="0">
              <a:solidFill>
                <a:schemeClr val="tx2"/>
              </a:solidFill>
            </a:endParaRPr>
          </a:p>
        </p:txBody>
      </p:sp>
      <p:sp>
        <p:nvSpPr>
          <p:cNvPr id="6" name="Title 1"/>
          <p:cNvSpPr>
            <a:spLocks noGrp="1"/>
          </p:cNvSpPr>
          <p:nvPr>
            <p:ph type="title"/>
          </p:nvPr>
        </p:nvSpPr>
        <p:spPr>
          <a:xfrm>
            <a:off x="35496" y="72008"/>
            <a:ext cx="7704856" cy="548680"/>
          </a:xfrm>
        </p:spPr>
        <p:txBody>
          <a:bodyPr>
            <a:noAutofit/>
          </a:bodyPr>
          <a:lstStyle/>
          <a:p>
            <a:r>
              <a:rPr lang="en-GB" sz="3400" dirty="0" smtClean="0"/>
              <a:t>11</a:t>
            </a:r>
            <a:r>
              <a:rPr lang="en-GB" sz="3400" b="1" dirty="0" smtClean="0"/>
              <a:t>.1 – </a:t>
            </a:r>
            <a:r>
              <a:rPr lang="en-US" sz="3400" dirty="0">
                <a:effectLst/>
              </a:rPr>
              <a:t>Two businesses - different </a:t>
            </a:r>
            <a:r>
              <a:rPr lang="en-US" sz="3400" dirty="0" smtClean="0">
                <a:effectLst/>
              </a:rPr>
              <a:t>stories</a:t>
            </a:r>
            <a:endParaRPr lang="en-GB" sz="34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62</a:t>
            </a:r>
            <a:endParaRPr lang="en-GB" sz="1200" b="1" dirty="0">
              <a:latin typeface="Arial" panose="020B0604020202020204" pitchFamily="34" charset="0"/>
              <a:cs typeface="Arial" panose="020B0604020202020204" pitchFamily="34" charset="0"/>
            </a:endParaRPr>
          </a:p>
        </p:txBody>
      </p:sp>
      <p:pic>
        <p:nvPicPr>
          <p:cNvPr id="1026" name="Picture 2" descr="Image result for thomas coo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2280" y="1144488"/>
            <a:ext cx="1728192" cy="172819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thomas cook"/>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2280" y="3000302"/>
            <a:ext cx="1728192" cy="86409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thomas coo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92280" y="3989884"/>
            <a:ext cx="1728192" cy="172819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thomas cook"/>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9555" r="3385" b="14945"/>
          <a:stretch/>
        </p:blipFill>
        <p:spPr bwMode="auto">
          <a:xfrm>
            <a:off x="7092280" y="5877272"/>
            <a:ext cx="1717104" cy="7044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268004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840760" cy="5478423"/>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500" dirty="0" smtClean="0">
                <a:solidFill>
                  <a:schemeClr val="tx2"/>
                </a:solidFill>
              </a:rPr>
              <a:t>Sales </a:t>
            </a:r>
            <a:r>
              <a:rPr lang="en-US" sz="2500" dirty="0">
                <a:solidFill>
                  <a:schemeClr val="tx2"/>
                </a:solidFill>
              </a:rPr>
              <a:t>in China had increased by 75% over the previous year and the company planned to increase the level of shift working in its UK factories. After-tax profits doubled.</a:t>
            </a:r>
          </a:p>
          <a:p>
            <a:pPr marL="398463" indent="-398463">
              <a:buClr>
                <a:schemeClr val="accent6">
                  <a:lumMod val="50000"/>
                </a:schemeClr>
              </a:buClr>
              <a:buFont typeface="Wingdings 3" panose="05040102010807070707" pitchFamily="18" charset="2"/>
              <a:buChar char=""/>
            </a:pPr>
            <a:r>
              <a:rPr lang="en-US" sz="2500" dirty="0">
                <a:solidFill>
                  <a:schemeClr val="tx2"/>
                </a:solidFill>
              </a:rPr>
              <a:t>Both these businesses were operating against a background of generally difficult trading conditions in the UK economy as a whole.</a:t>
            </a:r>
          </a:p>
          <a:p>
            <a:pPr>
              <a:buClr>
                <a:schemeClr val="accent6">
                  <a:lumMod val="50000"/>
                </a:schemeClr>
              </a:buClr>
            </a:pPr>
            <a:r>
              <a:rPr lang="en-US" sz="2500" b="1" dirty="0">
                <a:solidFill>
                  <a:srgbClr val="FF0000"/>
                </a:solidFill>
              </a:rPr>
              <a:t>Questions</a:t>
            </a:r>
          </a:p>
          <a:p>
            <a:pPr marL="457200" indent="-457200">
              <a:buClr>
                <a:schemeClr val="accent6">
                  <a:lumMod val="50000"/>
                </a:schemeClr>
              </a:buClr>
              <a:buFont typeface="+mj-lt"/>
              <a:buAutoNum type="arabicPeriod"/>
            </a:pPr>
            <a:r>
              <a:rPr lang="en-US" sz="2500" dirty="0" smtClean="0">
                <a:solidFill>
                  <a:srgbClr val="FF0000"/>
                </a:solidFill>
              </a:rPr>
              <a:t>List </a:t>
            </a:r>
            <a:r>
              <a:rPr lang="en-US" sz="2500" dirty="0">
                <a:solidFill>
                  <a:srgbClr val="FF0000"/>
                </a:solidFill>
              </a:rPr>
              <a:t>three possible reasons why Thomas Cook was in difficulty.</a:t>
            </a:r>
          </a:p>
          <a:p>
            <a:pPr marL="457200" indent="-457200">
              <a:buClr>
                <a:schemeClr val="accent6">
                  <a:lumMod val="50000"/>
                </a:schemeClr>
              </a:buClr>
              <a:buFont typeface="+mj-lt"/>
              <a:buAutoNum type="arabicPeriod"/>
            </a:pPr>
            <a:r>
              <a:rPr lang="en-US" sz="2500" dirty="0" smtClean="0">
                <a:solidFill>
                  <a:srgbClr val="FF0000"/>
                </a:solidFill>
              </a:rPr>
              <a:t>How </a:t>
            </a:r>
            <a:r>
              <a:rPr lang="en-US" sz="2500" dirty="0">
                <a:solidFill>
                  <a:srgbClr val="FF0000"/>
                </a:solidFill>
              </a:rPr>
              <a:t>might the business deal with the rising losses? Outline two possibilities.</a:t>
            </a:r>
          </a:p>
          <a:p>
            <a:pPr marL="457200" indent="-457200">
              <a:buClr>
                <a:schemeClr val="accent6">
                  <a:lumMod val="50000"/>
                </a:schemeClr>
              </a:buClr>
              <a:buFont typeface="+mj-lt"/>
              <a:buAutoNum type="arabicPeriod"/>
            </a:pPr>
            <a:r>
              <a:rPr lang="en-US" sz="2500" dirty="0" smtClean="0">
                <a:solidFill>
                  <a:srgbClr val="FF0000"/>
                </a:solidFill>
              </a:rPr>
              <a:t>Why </a:t>
            </a:r>
            <a:r>
              <a:rPr lang="en-US" sz="2500" dirty="0">
                <a:solidFill>
                  <a:srgbClr val="FF0000"/>
                </a:solidFill>
              </a:rPr>
              <a:t>were things rather different at JLR?</a:t>
            </a:r>
          </a:p>
        </p:txBody>
      </p:sp>
      <p:sp>
        <p:nvSpPr>
          <p:cNvPr id="6" name="Title 1"/>
          <p:cNvSpPr>
            <a:spLocks noGrp="1"/>
          </p:cNvSpPr>
          <p:nvPr>
            <p:ph type="title"/>
          </p:nvPr>
        </p:nvSpPr>
        <p:spPr>
          <a:xfrm>
            <a:off x="35496" y="72008"/>
            <a:ext cx="7704856" cy="548680"/>
          </a:xfrm>
        </p:spPr>
        <p:txBody>
          <a:bodyPr>
            <a:noAutofit/>
          </a:bodyPr>
          <a:lstStyle/>
          <a:p>
            <a:r>
              <a:rPr lang="en-GB" sz="3400" dirty="0" smtClean="0"/>
              <a:t>11</a:t>
            </a:r>
            <a:r>
              <a:rPr lang="en-GB" sz="3400" b="1" dirty="0" smtClean="0"/>
              <a:t>.1 – </a:t>
            </a:r>
            <a:r>
              <a:rPr lang="en-US" sz="3400" dirty="0">
                <a:effectLst/>
              </a:rPr>
              <a:t>Two businesses - different </a:t>
            </a:r>
            <a:r>
              <a:rPr lang="en-US" sz="3400" dirty="0" smtClean="0">
                <a:effectLst/>
              </a:rPr>
              <a:t>stories</a:t>
            </a:r>
            <a:endParaRPr lang="en-GB" sz="34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62</a:t>
            </a:r>
            <a:endParaRPr lang="en-GB" sz="1200" b="1" dirty="0">
              <a:latin typeface="Arial" panose="020B0604020202020204" pitchFamily="34" charset="0"/>
              <a:cs typeface="Arial" panose="020B0604020202020204" pitchFamily="34" charset="0"/>
            </a:endParaRPr>
          </a:p>
        </p:txBody>
      </p:sp>
      <p:pic>
        <p:nvPicPr>
          <p:cNvPr id="9" name="Picture 2" descr="Image result for thomas coo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2280" y="1144488"/>
            <a:ext cx="1728192" cy="172819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Image result for thomas cook"/>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2280" y="3000302"/>
            <a:ext cx="1728192" cy="86409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Image result for thomas coo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92280" y="3989884"/>
            <a:ext cx="1728192" cy="17281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Image result for thomas cook"/>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9555" r="3385" b="14945"/>
          <a:stretch/>
        </p:blipFill>
        <p:spPr bwMode="auto">
          <a:xfrm>
            <a:off x="7092280" y="5877272"/>
            <a:ext cx="1717104" cy="7044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5691565"/>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76DD945F-B7B0-4691-A0D0-E2EAD6DA23B3}">
  <ds:schemaRefs>
    <ds:schemaRef ds:uri="http://www.w3.org/XML/1998/namespace"/>
    <ds:schemaRef ds:uri="http://purl.org/dc/terms/"/>
    <ds:schemaRef ds:uri="http://purl.org/dc/dcmitype/"/>
    <ds:schemaRef ds:uri="http://schemas.microsoft.com/office/2006/metadata/properties"/>
    <ds:schemaRef ds:uri="http://schemas.microsoft.com/office/2006/documentManagement/types"/>
    <ds:schemaRef ds:uri="http://schemas.openxmlformats.org/package/2006/metadata/core-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51148</TotalTime>
  <Words>5773</Words>
  <Application>Microsoft Office PowerPoint</Application>
  <PresentationFormat>On-screen Show (4:3)</PresentationFormat>
  <Paragraphs>401</Paragraphs>
  <Slides>37</Slides>
  <Notes>37</Notes>
  <HiddenSlides>0</HiddenSlides>
  <MMClips>3</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37</vt:i4>
      </vt:variant>
    </vt:vector>
  </HeadingPairs>
  <TitlesOfParts>
    <vt:vector size="48" baseType="lpstr">
      <vt:lpstr>Arial Unicode MS</vt:lpstr>
      <vt:lpstr>Arial</vt:lpstr>
      <vt:lpstr>Calibri</vt:lpstr>
      <vt:lpstr>Courier New</vt:lpstr>
      <vt:lpstr>Lucida Sans Unicode</vt:lpstr>
      <vt:lpstr>Segoe UI</vt:lpstr>
      <vt:lpstr>Verdana</vt:lpstr>
      <vt:lpstr>Wingdings</vt:lpstr>
      <vt:lpstr>Wingdings 2</vt:lpstr>
      <vt:lpstr>Wingdings 3</vt:lpstr>
      <vt:lpstr>Enderoth</vt:lpstr>
      <vt:lpstr>PowerPoint Presentation</vt:lpstr>
      <vt:lpstr>1 – New Business Ideas - Expectations</vt:lpstr>
      <vt:lpstr>1 – New Business Ideas - Weighing</vt:lpstr>
      <vt:lpstr>1 – Answering Exam-Style Questions</vt:lpstr>
      <vt:lpstr>1 – Answering Exam-Style Questions</vt:lpstr>
      <vt:lpstr>1 – Answering Exam-Style Questions</vt:lpstr>
      <vt:lpstr>1 – Answering Exam-Style Questions</vt:lpstr>
      <vt:lpstr>11.1 – Two businesses - different stories</vt:lpstr>
      <vt:lpstr>11.1 – Two businesses - different stories</vt:lpstr>
      <vt:lpstr>11.1 – The Economic Cycle – National Economy</vt:lpstr>
      <vt:lpstr>11.1 – The Economic Cycle – National Economy</vt:lpstr>
      <vt:lpstr>11.1 – The Economic Cycle – National Economy</vt:lpstr>
      <vt:lpstr>11.1 – Booms and Recessions - Causes</vt:lpstr>
      <vt:lpstr>11.1 – Booms and Recessions - Causes</vt:lpstr>
      <vt:lpstr>11.1 – Booms and Recessions - 2012</vt:lpstr>
      <vt:lpstr>11.1 – Booms and Recessions - Causes</vt:lpstr>
      <vt:lpstr>11.1 – Booms and Recessions - Causes</vt:lpstr>
      <vt:lpstr>11.1 – Booms and Recessions - Causes</vt:lpstr>
      <vt:lpstr>11.1 – Booms and Recessions - Causes</vt:lpstr>
      <vt:lpstr>11.1 – Booms and Recessions - Causes</vt:lpstr>
      <vt:lpstr>11.2 – Globalisation</vt:lpstr>
      <vt:lpstr>11.2 – Globalisation</vt:lpstr>
      <vt:lpstr>11.3 – The Impact of Exchange Rates</vt:lpstr>
      <vt:lpstr>11.3 – The Impact of Exchange Rates</vt:lpstr>
      <vt:lpstr>11.3 – The Impact of Exchange Rates</vt:lpstr>
      <vt:lpstr>11.3 – The Impact of Exchange Rates - Evidence</vt:lpstr>
      <vt:lpstr>11.3 – ER – Why Imports were still high?</vt:lpstr>
      <vt:lpstr>11.3 – ER – Why Imports were still high?</vt:lpstr>
      <vt:lpstr>11.4 – Inflation and the Exchange Rate</vt:lpstr>
      <vt:lpstr>11.4 – Inflation and the Exchange Rate</vt:lpstr>
      <vt:lpstr>11 – Exam Questions – January 2016</vt:lpstr>
      <vt:lpstr>11 – Exam Questions – January 2016</vt:lpstr>
      <vt:lpstr>11 – Exam Questions 2015 - May</vt:lpstr>
      <vt:lpstr>11 – Exam Questions 2015 - May</vt:lpstr>
      <vt:lpstr>11 – Exam Questions 2015 - May</vt:lpstr>
      <vt:lpstr>11 – Exam Questions – January 2015</vt:lpstr>
      <vt:lpstr>11 – Exam Questions – January 2015</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08 – Is There a Market for the Business Idea?</dc:title>
  <dc:subject>eBusiness</dc:subject>
  <dc:creator>Enderoth</dc:creator>
  <cp:lastModifiedBy>Stephen Rafferty</cp:lastModifiedBy>
  <cp:revision>1867</cp:revision>
  <cp:lastPrinted>2014-01-22T18:25:48Z</cp:lastPrinted>
  <dcterms:created xsi:type="dcterms:W3CDTF">2008-03-12T11:01:44Z</dcterms:created>
  <dcterms:modified xsi:type="dcterms:W3CDTF">2018-08-02T17:34:26Z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